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3"/>
  </p:notesMasterIdLst>
  <p:sldIdLst>
    <p:sldId id="271" r:id="rId2"/>
    <p:sldId id="297" r:id="rId3"/>
    <p:sldId id="299" r:id="rId4"/>
    <p:sldId id="298" r:id="rId5"/>
    <p:sldId id="300" r:id="rId6"/>
    <p:sldId id="301" r:id="rId7"/>
    <p:sldId id="319" r:id="rId8"/>
    <p:sldId id="314" r:id="rId9"/>
    <p:sldId id="302" r:id="rId10"/>
    <p:sldId id="304" r:id="rId11"/>
    <p:sldId id="305" r:id="rId12"/>
    <p:sldId id="306" r:id="rId13"/>
    <p:sldId id="307" r:id="rId14"/>
    <p:sldId id="309" r:id="rId15"/>
    <p:sldId id="310" r:id="rId16"/>
    <p:sldId id="315" r:id="rId17"/>
    <p:sldId id="316" r:id="rId18"/>
    <p:sldId id="317" r:id="rId19"/>
    <p:sldId id="293" r:id="rId20"/>
    <p:sldId id="318" r:id="rId21"/>
    <p:sldId id="320" r:id="rId22"/>
    <p:sldId id="322" r:id="rId23"/>
    <p:sldId id="324" r:id="rId24"/>
    <p:sldId id="321" r:id="rId25"/>
    <p:sldId id="323" r:id="rId26"/>
    <p:sldId id="325" r:id="rId27"/>
    <p:sldId id="326" r:id="rId28"/>
    <p:sldId id="327" r:id="rId29"/>
    <p:sldId id="328" r:id="rId30"/>
    <p:sldId id="329" r:id="rId31"/>
    <p:sldId id="330" r:id="rId3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633"/>
    <p:restoredTop sz="92500"/>
  </p:normalViewPr>
  <p:slideViewPr>
    <p:cSldViewPr>
      <p:cViewPr>
        <p:scale>
          <a:sx n="97" d="100"/>
          <a:sy n="97" d="100"/>
        </p:scale>
        <p:origin x="392" y="-8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notesMaster" Target="notesMasters/notesMaster1.xml"/><Relationship Id="rId34" Type="http://schemas.openxmlformats.org/officeDocument/2006/relationships/presProps" Target="presProps.xml"/><Relationship Id="rId35" Type="http://schemas.openxmlformats.org/officeDocument/2006/relationships/viewProps" Target="viewProps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97B160-92B4-4D76-9D0D-0780B343C2DC}" type="datetimeFigureOut">
              <a:rPr lang="en-US" smtClean="0"/>
              <a:t>2/19/18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91C3AD-E8EE-4C7C-A74B-4DBCBA7D8D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7283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BB12A7-7F67-E941-B030-91A74E188EB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7828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See</a:t>
            </a:r>
            <a:r>
              <a:rPr lang="en-US" baseline="0" dirty="0" smtClean="0"/>
              <a:t> for details: </a:t>
            </a:r>
            <a:r>
              <a:rPr lang="en-US" dirty="0" smtClean="0"/>
              <a:t>https://</a:t>
            </a:r>
            <a:r>
              <a:rPr lang="en-US" dirty="0" err="1" smtClean="0"/>
              <a:t>support.sas.com</a:t>
            </a:r>
            <a:r>
              <a:rPr lang="en-US" dirty="0" smtClean="0"/>
              <a:t>/documentation/cdl/</a:t>
            </a:r>
            <a:r>
              <a:rPr lang="en-US" dirty="0" err="1" smtClean="0"/>
              <a:t>en</a:t>
            </a:r>
            <a:r>
              <a:rPr lang="en-US" dirty="0" smtClean="0"/>
              <a:t>/</a:t>
            </a:r>
            <a:r>
              <a:rPr lang="en-US" dirty="0" err="1" smtClean="0"/>
              <a:t>statug</a:t>
            </a:r>
            <a:r>
              <a:rPr lang="en-US" dirty="0" smtClean="0"/>
              <a:t>/63033/HTML/default/viewer.htm#statug_glm_sect029.htm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91C3AD-E8EE-4C7C-A74B-4DBCBA7D8DA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645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C343A7-32E2-694E-9613-325035990FAE}" type="datetime1">
              <a:rPr lang="en-US" smtClean="0"/>
              <a:t>2/19/18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8007C-4A25-4B52-A9D8-0BFB32107287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30287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CBB54-73C1-9D45-A6D1-5487972A89D9}" type="datetime1">
              <a:rPr lang="en-US" smtClean="0"/>
              <a:t>2/19/18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8007C-4A25-4B52-A9D8-0BFB321072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8475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2302"/>
            <a:ext cx="1971675" cy="575989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2302"/>
            <a:ext cx="5800725" cy="5759898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89F16-99D5-2541-9711-CC0F02E7F1F6}" type="datetime1">
              <a:rPr lang="en-US" smtClean="0"/>
              <a:t>2/19/18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8007C-4A25-4B52-A9D8-0BFB321072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0942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54E4C-1DBA-9B44-900E-407DC34FBF1C}" type="datetime1">
              <a:rPr lang="en-US" smtClean="0"/>
              <a:t>2/19/18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8007C-4A25-4B52-A9D8-0BFB321072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7316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23F74-8415-4C4A-89EE-0F562FD5EE31}" type="datetime1">
              <a:rPr lang="en-US" smtClean="0"/>
              <a:t>2/19/18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8007C-4A25-4B52-A9D8-0BFB32107287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3160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5"/>
            <a:ext cx="3703320" cy="402335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5"/>
            <a:ext cx="370332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B864C-12A9-514B-A731-0B4CF4B0D2E6}" type="datetime1">
              <a:rPr lang="en-US" smtClean="0"/>
              <a:t>2/19/18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8007C-4A25-4B52-A9D8-0BFB321072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1195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5"/>
            <a:ext cx="3703320" cy="32867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2867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743E9-8714-BF4F-A2CD-80FB41963FBE}" type="datetime1">
              <a:rPr lang="en-US" smtClean="0"/>
              <a:t>2/19/18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8007C-4A25-4B52-A9D8-0BFB321072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0327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183CBC-D8EE-C645-98A0-20E1EE9D1B2C}" type="datetime1">
              <a:rPr lang="en-US" smtClean="0"/>
              <a:t>2/19/18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8007C-4A25-4B52-A9D8-0BFB321072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3508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AA8E0-42C4-C04C-B181-2BAA929033B4}" type="datetime1">
              <a:rPr lang="en-US" smtClean="0"/>
              <a:t>2/19/18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8007C-4A25-4B52-A9D8-0BFB321072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6191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0" y="731520"/>
            <a:ext cx="486918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37F2C508-64EC-BA46-B3B0-BF15BA16133D}" type="datetime1">
              <a:rPr lang="en-US" smtClean="0"/>
              <a:t>2/19/18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458007C-4A25-4B52-A9D8-0BFB321072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5248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9520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93043-FF55-054F-8D45-9786AA47478A}" type="datetime1">
              <a:rPr lang="en-US" smtClean="0"/>
              <a:t>2/19/18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8007C-4A25-4B52-A9D8-0BFB321072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50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914400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9144001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8903811A-63B3-3948-9481-534DE0B1AD39}" type="datetime1">
              <a:rPr lang="en-US" smtClean="0"/>
              <a:t>2/19/18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1458007C-4A25-4B52-A9D8-0BFB32107287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737845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03160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7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18.png"/><Relationship Id="rId5" Type="http://schemas.openxmlformats.org/officeDocument/2006/relationships/image" Target="../media/image21.png"/><Relationship Id="rId6" Type="http://schemas.openxmlformats.org/officeDocument/2006/relationships/image" Target="../media/image25.png"/><Relationship Id="rId7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Relationship Id="rId3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Relationship Id="rId3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Relationship Id="rId3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Relationship Id="rId3" Type="http://schemas.openxmlformats.org/officeDocument/2006/relationships/image" Target="../media/image49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5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Relationship Id="rId3" Type="http://schemas.openxmlformats.org/officeDocument/2006/relationships/image" Target="../media/image5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24000"/>
            <a:ext cx="7772400" cy="1470025"/>
          </a:xfrm>
        </p:spPr>
        <p:txBody>
          <a:bodyPr>
            <a:normAutofit/>
          </a:bodyPr>
          <a:lstStyle/>
          <a:p>
            <a:r>
              <a:rPr lang="en-US" dirty="0" smtClean="0"/>
              <a:t>Multi-way ANOVA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825038" y="4455620"/>
            <a:ext cx="7543800" cy="1564179"/>
          </a:xfrm>
        </p:spPr>
        <p:txBody>
          <a:bodyPr>
            <a:normAutofit/>
          </a:bodyPr>
          <a:lstStyle/>
          <a:p>
            <a:r>
              <a:rPr lang="en-US" dirty="0" smtClean="0"/>
              <a:t>Power analysis</a:t>
            </a:r>
            <a:endParaRPr lang="en-US" dirty="0" smtClean="0"/>
          </a:p>
          <a:p>
            <a:r>
              <a:rPr lang="en-US" dirty="0" smtClean="0"/>
              <a:t>Crossed/factorial model</a:t>
            </a:r>
          </a:p>
          <a:p>
            <a:r>
              <a:rPr lang="en-US" dirty="0" smtClean="0"/>
              <a:t>Two-way </a:t>
            </a:r>
            <a:r>
              <a:rPr lang="en-US" dirty="0" err="1" smtClean="0"/>
              <a:t>ANova</a:t>
            </a:r>
            <a:endParaRPr lang="en-US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6B723-F678-431B-A1E1-F5CC89607F5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3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ANOVA representation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22959" y="1845734"/>
                <a:ext cx="8168641" cy="4478866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</a:rPr>
                          <m:t>𝑌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</a:rPr>
                          <m:t>𝑖𝑗</m:t>
                        </m:r>
                        <m:r>
                          <a:rPr lang="en-US" i="1" dirty="0">
                            <a:latin typeface="Cambria Math" charset="0"/>
                          </a:rPr>
                          <m:t>𝑘</m:t>
                        </m:r>
                      </m:sub>
                    </m:sSub>
                    <m:r>
                      <a:rPr lang="en-US" i="1" dirty="0">
                        <a:latin typeface="Cambria Math" charset="0"/>
                      </a:rPr>
                      <m:t>=</m:t>
                    </m:r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𝜇</m:t>
                    </m:r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</a:rPr>
                          <m:t>𝑗</m:t>
                        </m:r>
                      </m:sub>
                    </m:sSub>
                    <m:r>
                      <a:rPr lang="en-US" i="1" dirty="0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𝑘</m:t>
                        </m:r>
                      </m:sub>
                    </m:sSub>
                    <m:r>
                      <a:rPr lang="en-US" i="1" dirty="0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𝑗𝑘</m:t>
                        </m:r>
                      </m:sub>
                    </m:sSub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𝜀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</a:rPr>
                          <m:t>𝑖𝑗</m:t>
                        </m:r>
                        <m:r>
                          <a:rPr lang="en-US" i="1" dirty="0">
                            <a:latin typeface="Cambria Math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i="1" dirty="0">
                  <a:latin typeface="Cambria Math" charset="0"/>
                </a:endParaRPr>
              </a:p>
              <a:p>
                <a:r>
                  <a:rPr lang="en-US" dirty="0" smtClean="0"/>
                  <a:t>The reason the ANOVA model is usually written like this is that it directly encodes the core ANOVA test: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: </m:t>
                    </m:r>
                  </m:oMath>
                </a14:m>
                <a:r>
                  <a:rPr lang="en-US" dirty="0" smtClean="0"/>
                  <a:t>The equal means model is sufficient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</a:rPr>
                          <m:t>𝑌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</a:rPr>
                          <m:t>𝑖𝑗𝑘</m:t>
                        </m:r>
                      </m:sub>
                    </m:sSub>
                    <m:r>
                      <a:rPr lang="en-US" i="1" dirty="0">
                        <a:latin typeface="Cambria Math" charset="0"/>
                      </a:rPr>
                      <m:t>=</m:t>
                    </m:r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𝜇</m:t>
                    </m:r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𝜀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</a:rPr>
                          <m:t>𝑖𝑗𝑘</m:t>
                        </m:r>
                      </m:sub>
                    </m:sSub>
                  </m:oMath>
                </a14:m>
                <a:r>
                  <a:rPr lang="en-US" dirty="0" smtClean="0"/>
                  <a:t>)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𝐴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: </m:t>
                    </m:r>
                  </m:oMath>
                </a14:m>
                <a:r>
                  <a:rPr lang="en-US" dirty="0"/>
                  <a:t>The equal </a:t>
                </a:r>
                <a:r>
                  <a:rPr lang="en-US" dirty="0" smtClean="0"/>
                  <a:t>means </a:t>
                </a:r>
                <a:r>
                  <a:rPr lang="en-US" dirty="0"/>
                  <a:t>model </a:t>
                </a:r>
                <a:r>
                  <a:rPr lang="en-US" dirty="0" smtClean="0"/>
                  <a:t>isn’t </a:t>
                </a:r>
                <a:r>
                  <a:rPr lang="en-US" dirty="0"/>
                  <a:t>sufficient</a:t>
                </a:r>
              </a:p>
              <a:p>
                <a:r>
                  <a:rPr lang="en-US" dirty="0" smtClean="0"/>
                  <a:t>The draw back of this representation:</a:t>
                </a:r>
              </a:p>
              <a:p>
                <a:r>
                  <a:rPr lang="en-US" dirty="0" smtClean="0"/>
                  <a:t>It is over-parameterized, which in statistics is referred to as </a:t>
                </a:r>
                <a:r>
                  <a:rPr lang="en-US" b="1" u="sng" cap="small" dirty="0" smtClean="0">
                    <a:solidFill>
                      <a:srgbClr val="FF0000"/>
                    </a:solidFill>
                  </a:rPr>
                  <a:t>unidentified</a:t>
                </a:r>
              </a:p>
              <a:p>
                <a:r>
                  <a:rPr lang="en-US" dirty="0" smtClean="0"/>
                  <a:t>This means that different settings for the parameters cannot be detected via the data</a:t>
                </a:r>
              </a:p>
              <a:p>
                <a:r>
                  <a:rPr lang="en-US" dirty="0" smtClean="0"/>
                  <a:t>Let’s look at an example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22959" y="1845734"/>
                <a:ext cx="8168641" cy="4478866"/>
              </a:xfrm>
              <a:blipFill rotWithShape="0">
                <a:blip r:embed="rId2"/>
                <a:stretch>
                  <a:fillRect l="-746" r="-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8007C-4A25-4B52-A9D8-0BFB3210728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998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ANOVA representation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22959" y="1845734"/>
                <a:ext cx="7940041" cy="821266"/>
              </a:xfrm>
            </p:spPr>
            <p:txBody>
              <a:bodyPr>
                <a:normAutofit lnSpcReduction="10000"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</a:rPr>
                          <m:t>𝑌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</a:rPr>
                          <m:t>𝑖𝑗</m:t>
                        </m:r>
                        <m:r>
                          <a:rPr lang="en-US" i="1" dirty="0">
                            <a:latin typeface="Cambria Math" charset="0"/>
                          </a:rPr>
                          <m:t>𝑘</m:t>
                        </m:r>
                      </m:sub>
                    </m:sSub>
                    <m:r>
                      <a:rPr lang="en-US" i="1" dirty="0">
                        <a:latin typeface="Cambria Math" charset="0"/>
                      </a:rPr>
                      <m:t>=</m:t>
                    </m:r>
                    <m:r>
                      <a:rPr lang="en-US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𝜇</m:t>
                    </m:r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</a:rPr>
                          <m:t>𝑗</m:t>
                        </m:r>
                      </m:sub>
                    </m:sSub>
                    <m:r>
                      <a:rPr lang="en-US" i="1" dirty="0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𝑘</m:t>
                        </m:r>
                      </m:sub>
                    </m:sSub>
                    <m:r>
                      <a:rPr lang="en-US" i="1" dirty="0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𝑗𝑘</m:t>
                        </m:r>
                      </m:sub>
                    </m:sSub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𝜀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</a:rPr>
                          <m:t>𝑖𝑗</m:t>
                        </m:r>
                        <m:r>
                          <a:rPr lang="en-US" i="1" dirty="0">
                            <a:latin typeface="Cambria Math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i="1" dirty="0" smtClean="0">
                    <a:latin typeface="Cambria Math" charset="0"/>
                  </a:rPr>
                  <a:t> </a:t>
                </a:r>
              </a:p>
              <a:p>
                <a:r>
                  <a:rPr lang="en-US" dirty="0" smtClean="0"/>
                  <a:t>Consider two possible true (though unknown) states of nature: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22959" y="1845734"/>
                <a:ext cx="7940041" cy="821266"/>
              </a:xfrm>
              <a:blipFill rotWithShape="0">
                <a:blip r:embed="rId2"/>
                <a:stretch>
                  <a:fillRect l="-767" b="-81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8007C-4A25-4B52-A9D8-0BFB32107287}" type="slidenum">
              <a:rPr lang="en-US" smtClean="0"/>
              <a:t>11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2"/>
              <p:cNvSpPr txBox="1">
                <a:spLocks/>
              </p:cNvSpPr>
              <p:nvPr/>
            </p:nvSpPr>
            <p:spPr>
              <a:xfrm>
                <a:off x="836023" y="2667000"/>
                <a:ext cx="3735978" cy="3657600"/>
              </a:xfrm>
              <a:prstGeom prst="rect">
                <a:avLst/>
              </a:prstGeom>
            </p:spPr>
            <p:txBody>
              <a:bodyPr vert="horz" lIns="0" tIns="45720" rIns="0" bIns="45720" rtlCol="0">
                <a:normAutofit/>
              </a:bodyPr>
              <a:lstStyle>
                <a:lvl1pPr marL="91440" indent="-9144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 "/>
                  <a:defRPr sz="20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38404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56692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74980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93268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11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3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15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17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𝜇</m:t>
                    </m:r>
                    <m:r>
                      <a:rPr lang="en-US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=10</m:t>
                    </m:r>
                  </m:oMath>
                </a14:m>
                <a:r>
                  <a:rPr lang="en-US" i="1" dirty="0" smtClean="0">
                    <a:latin typeface="Cambria Math" charset="0"/>
                  </a:rPr>
                  <a:t> </a:t>
                </a:r>
                <a:endParaRPr lang="en-US" i="1" dirty="0" smtClean="0">
                  <a:latin typeface="Cambria Math" charset="0"/>
                </a:endParaRPr>
              </a:p>
              <a:p>
                <a:pPr>
                  <a:buFont typeface="Arial" charset="0"/>
                  <a:buChar char="•"/>
                </a:pPr>
                <a:r>
                  <a:rPr lang="en-US" i="1" dirty="0">
                    <a:latin typeface="Cambria Math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</a:rPr>
                          <m:t>𝑗</m:t>
                        </m:r>
                        <m:r>
                          <a:rPr lang="en-US" i="1" dirty="0" smtClean="0">
                            <a:latin typeface="Cambria Math" charset="0"/>
                          </a:rPr>
                          <m:t>=1</m:t>
                        </m:r>
                      </m:sub>
                    </m:sSub>
                    <m:r>
                      <a:rPr lang="en-US" i="1" dirty="0" smtClean="0">
                        <a:latin typeface="Cambria Math" charset="0"/>
                      </a:rPr>
                      <m:t>=3</m:t>
                    </m:r>
                  </m:oMath>
                </a14:m>
                <a:endParaRPr lang="en-US" i="1" dirty="0" smtClean="0">
                  <a:latin typeface="Cambria Math" charset="0"/>
                </a:endParaRPr>
              </a:p>
              <a:p>
                <a:pPr>
                  <a:buFont typeface="Arial" charset="0"/>
                  <a:buChar char="•"/>
                </a:pPr>
                <a:r>
                  <a:rPr lang="en-US" i="1" dirty="0">
                    <a:latin typeface="Cambria Math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</a:rPr>
                          <m:t>𝑗</m:t>
                        </m:r>
                        <m:r>
                          <a:rPr lang="en-US" i="1" dirty="0">
                            <a:latin typeface="Cambria Math" charset="0"/>
                          </a:rPr>
                          <m:t>=2</m:t>
                        </m:r>
                      </m:sub>
                    </m:sSub>
                    <m:r>
                      <a:rPr lang="en-US" i="1" dirty="0">
                        <a:latin typeface="Cambria Math" charset="0"/>
                      </a:rPr>
                      <m:t>=</m:t>
                    </m:r>
                    <m:r>
                      <a:rPr lang="en-US" i="1" dirty="0" smtClean="0">
                        <a:latin typeface="Cambria Math" charset="0"/>
                      </a:rPr>
                      <m:t>5</m:t>
                    </m:r>
                  </m:oMath>
                </a14:m>
                <a:endParaRPr lang="en-US" i="1" dirty="0">
                  <a:latin typeface="Cambria Math" charset="0"/>
                </a:endParaRPr>
              </a:p>
              <a:p>
                <a:pPr>
                  <a:buFont typeface="Arial" charset="0"/>
                  <a:buChar char="•"/>
                </a:pPr>
                <a:r>
                  <a:rPr lang="en-US" i="1" dirty="0">
                    <a:latin typeface="Cambria Math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e>
                      <m:sub>
                        <m:r>
                          <a:rPr lang="en-US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𝑘</m:t>
                        </m:r>
                        <m:r>
                          <a:rPr lang="en-US" i="1" dirty="0">
                            <a:latin typeface="Cambria Math" charset="0"/>
                          </a:rPr>
                          <m:t>=1</m:t>
                        </m:r>
                      </m:sub>
                    </m:sSub>
                    <m:r>
                      <a:rPr lang="en-US" i="1" dirty="0">
                        <a:latin typeface="Cambria Math" charset="0"/>
                      </a:rPr>
                      <m:t>=</m:t>
                    </m:r>
                    <m:r>
                      <a:rPr lang="en-US" i="1" dirty="0" smtClean="0">
                        <a:latin typeface="Cambria Math" charset="0"/>
                      </a:rPr>
                      <m:t>0</m:t>
                    </m:r>
                  </m:oMath>
                </a14:m>
                <a:endParaRPr lang="en-US" i="1" dirty="0">
                  <a:latin typeface="Cambria Math" charset="0"/>
                </a:endParaRPr>
              </a:p>
              <a:p>
                <a:pPr>
                  <a:buFont typeface="Arial" charset="0"/>
                  <a:buChar char="•"/>
                </a:pPr>
                <a:r>
                  <a:rPr lang="en-US" i="1" dirty="0">
                    <a:latin typeface="Cambria Math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e>
                      <m:sub>
                        <m:r>
                          <a:rPr lang="en-US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𝑘</m:t>
                        </m:r>
                        <m:r>
                          <a:rPr lang="en-US" i="1" dirty="0">
                            <a:latin typeface="Cambria Math" charset="0"/>
                          </a:rPr>
                          <m:t>=2</m:t>
                        </m:r>
                      </m:sub>
                    </m:sSub>
                    <m:r>
                      <a:rPr lang="en-US" i="1" dirty="0">
                        <a:latin typeface="Cambria Math" charset="0"/>
                      </a:rPr>
                      <m:t>=</m:t>
                    </m:r>
                    <m:r>
                      <a:rPr lang="en-US" i="1" dirty="0" smtClean="0">
                        <a:latin typeface="Cambria Math" charset="0"/>
                      </a:rPr>
                      <m:t>0</m:t>
                    </m:r>
                  </m:oMath>
                </a14:m>
                <a:endParaRPr lang="en-US" i="1" dirty="0" smtClean="0">
                  <a:latin typeface="Cambria Math" charset="0"/>
                </a:endParaRPr>
              </a:p>
              <a:p>
                <a:pPr>
                  <a:buFont typeface="Arial" charset="0"/>
                  <a:buChar char="•"/>
                </a:pPr>
                <a:r>
                  <a:rPr lang="en-US" i="1" dirty="0" smtClean="0">
                    <a:latin typeface="Cambria Math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</a:rPr>
                          <m:t>𝑗</m:t>
                        </m:r>
                        <m:r>
                          <a:rPr lang="en-US" i="1" dirty="0" smtClean="0">
                            <a:latin typeface="Cambria Math" charset="0"/>
                          </a:rPr>
                          <m:t>𝑘</m:t>
                        </m:r>
                      </m:sub>
                    </m:sSub>
                    <m:r>
                      <a:rPr lang="en-US" i="1" dirty="0">
                        <a:latin typeface="Cambria Math" charset="0"/>
                      </a:rPr>
                      <m:t>=</m:t>
                    </m:r>
                    <m:r>
                      <a:rPr lang="en-US" i="1" dirty="0" smtClean="0">
                        <a:latin typeface="Cambria Math" charset="0"/>
                      </a:rPr>
                      <m:t>0</m:t>
                    </m:r>
                  </m:oMath>
                </a14:m>
                <a:r>
                  <a:rPr lang="en-US" i="1" dirty="0" smtClean="0">
                    <a:latin typeface="Cambria Math" charset="0"/>
                  </a:rPr>
                  <a:t> </a:t>
                </a:r>
                <a:r>
                  <a:rPr lang="en-US" dirty="0" smtClean="0"/>
                  <a:t>(</a:t>
                </a:r>
                <a:r>
                  <a:rPr lang="en-US" dirty="0" smtClean="0"/>
                  <a:t>for all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charset="0"/>
                      </a:rPr>
                      <m:t>𝑗</m:t>
                    </m:r>
                    <m:r>
                      <a:rPr lang="en-US" i="1" dirty="0" smtClean="0">
                        <a:latin typeface="Cambria Math" charset="0"/>
                      </a:rPr>
                      <m:t>,</m:t>
                    </m:r>
                    <m:r>
                      <a:rPr lang="en-US" i="1" dirty="0">
                        <a:latin typeface="Cambria Math" charset="0"/>
                      </a:rPr>
                      <m:t>𝑘</m:t>
                    </m:r>
                  </m:oMath>
                </a14:m>
                <a:r>
                  <a:rPr lang="en-US" dirty="0" smtClean="0"/>
                  <a:t>)</a:t>
                </a:r>
                <a:endParaRPr lang="en-US" i="1" dirty="0">
                  <a:latin typeface="Cambria Math" charset="0"/>
                </a:endParaRPr>
              </a:p>
              <a:p>
                <a:pPr marL="0" indent="0">
                  <a:buFont typeface="Calibri" panose="020F0502020204030204" pitchFamily="34" charset="0"/>
                  <a:buNone/>
                </a:pPr>
                <a:endParaRPr lang="en-US" i="1" dirty="0" smtClean="0">
                  <a:latin typeface="Cambria Math" charset="0"/>
                </a:endParaRPr>
              </a:p>
            </p:txBody>
          </p:sp>
        </mc:Choice>
        <mc:Fallback>
          <p:sp>
            <p:nvSpPr>
              <p:cNvPr id="5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023" y="2667000"/>
                <a:ext cx="3735978" cy="3657600"/>
              </a:xfrm>
              <a:prstGeom prst="rect">
                <a:avLst/>
              </a:prstGeom>
              <a:blipFill rotWithShape="0">
                <a:blip r:embed="rId3"/>
                <a:stretch>
                  <a:fillRect l="-4078" t="-18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2"/>
              <p:cNvSpPr txBox="1">
                <a:spLocks/>
              </p:cNvSpPr>
              <p:nvPr/>
            </p:nvSpPr>
            <p:spPr>
              <a:xfrm>
                <a:off x="4799511" y="2667000"/>
                <a:ext cx="3735978" cy="3657600"/>
              </a:xfrm>
              <a:prstGeom prst="rect">
                <a:avLst/>
              </a:prstGeom>
            </p:spPr>
            <p:txBody>
              <a:bodyPr vert="horz" lIns="0" tIns="45720" rIns="0" bIns="45720" rtlCol="0">
                <a:normAutofit/>
              </a:bodyPr>
              <a:lstStyle>
                <a:lvl1pPr marL="91440" indent="-9144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 "/>
                  <a:defRPr sz="20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38404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56692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74980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93268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11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3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15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17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𝜇</m:t>
                    </m:r>
                    <m:r>
                      <a:rPr lang="en-US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=7</m:t>
                    </m:r>
                  </m:oMath>
                </a14:m>
                <a:r>
                  <a:rPr lang="en-US" i="1" dirty="0" smtClean="0">
                    <a:latin typeface="Cambria Math" charset="0"/>
                  </a:rPr>
                  <a:t> </a:t>
                </a:r>
              </a:p>
              <a:p>
                <a:pPr>
                  <a:buFont typeface="Arial" charset="0"/>
                  <a:buChar char="•"/>
                </a:pPr>
                <a:r>
                  <a:rPr lang="en-US" i="1" dirty="0">
                    <a:latin typeface="Cambria Math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</a:rPr>
                          <m:t>𝑗</m:t>
                        </m:r>
                        <m:r>
                          <a:rPr lang="en-US" i="1" dirty="0" smtClean="0">
                            <a:latin typeface="Cambria Math" charset="0"/>
                          </a:rPr>
                          <m:t>=1</m:t>
                        </m:r>
                      </m:sub>
                    </m:sSub>
                    <m:r>
                      <a:rPr lang="en-US" i="1" dirty="0" smtClean="0">
                        <a:latin typeface="Cambria Math" charset="0"/>
                      </a:rPr>
                      <m:t>=</m:t>
                    </m:r>
                    <m:r>
                      <a:rPr lang="en-US" b="0" i="1" dirty="0" smtClean="0">
                        <a:latin typeface="Cambria Math" charset="0"/>
                      </a:rPr>
                      <m:t>6</m:t>
                    </m:r>
                  </m:oMath>
                </a14:m>
                <a:endParaRPr lang="en-US" i="1" dirty="0" smtClean="0">
                  <a:latin typeface="Cambria Math" charset="0"/>
                </a:endParaRPr>
              </a:p>
              <a:p>
                <a:pPr>
                  <a:buFont typeface="Arial" charset="0"/>
                  <a:buChar char="•"/>
                </a:pPr>
                <a:r>
                  <a:rPr lang="en-US" i="1" dirty="0">
                    <a:latin typeface="Cambria Math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</a:rPr>
                          <m:t>𝑗</m:t>
                        </m:r>
                        <m:r>
                          <a:rPr lang="en-US" i="1" dirty="0">
                            <a:latin typeface="Cambria Math" charset="0"/>
                          </a:rPr>
                          <m:t>=2</m:t>
                        </m:r>
                      </m:sub>
                    </m:sSub>
                    <m:r>
                      <a:rPr lang="en-US" i="1" dirty="0">
                        <a:latin typeface="Cambria Math" charset="0"/>
                      </a:rPr>
                      <m:t>=</m:t>
                    </m:r>
                    <m:r>
                      <a:rPr lang="en-US" i="1" dirty="0" smtClean="0">
                        <a:latin typeface="Cambria Math" charset="0"/>
                      </a:rPr>
                      <m:t>5</m:t>
                    </m:r>
                  </m:oMath>
                </a14:m>
                <a:endParaRPr lang="en-US" i="1" dirty="0">
                  <a:latin typeface="Cambria Math" charset="0"/>
                </a:endParaRPr>
              </a:p>
              <a:p>
                <a:pPr>
                  <a:buFont typeface="Arial" charset="0"/>
                  <a:buChar char="•"/>
                </a:pPr>
                <a:r>
                  <a:rPr lang="en-US" i="1" dirty="0">
                    <a:latin typeface="Cambria Math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e>
                      <m:sub>
                        <m:r>
                          <a:rPr lang="en-US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𝑘</m:t>
                        </m:r>
                        <m:r>
                          <a:rPr lang="en-US" i="1" dirty="0">
                            <a:latin typeface="Cambria Math" charset="0"/>
                          </a:rPr>
                          <m:t>=1</m:t>
                        </m:r>
                      </m:sub>
                    </m:sSub>
                    <m:r>
                      <a:rPr lang="en-US" i="1" dirty="0">
                        <a:latin typeface="Cambria Math" charset="0"/>
                      </a:rPr>
                      <m:t>=</m:t>
                    </m:r>
                    <m:r>
                      <a:rPr lang="en-US" i="1" dirty="0" smtClean="0">
                        <a:latin typeface="Cambria Math" charset="0"/>
                      </a:rPr>
                      <m:t>0</m:t>
                    </m:r>
                  </m:oMath>
                </a14:m>
                <a:endParaRPr lang="en-US" i="1" dirty="0">
                  <a:latin typeface="Cambria Math" charset="0"/>
                </a:endParaRPr>
              </a:p>
              <a:p>
                <a:pPr>
                  <a:buFont typeface="Arial" charset="0"/>
                  <a:buChar char="•"/>
                </a:pPr>
                <a:r>
                  <a:rPr lang="en-US" i="1" dirty="0">
                    <a:latin typeface="Cambria Math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e>
                      <m:sub>
                        <m:r>
                          <a:rPr lang="en-US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𝑘</m:t>
                        </m:r>
                        <m:r>
                          <a:rPr lang="en-US" i="1" dirty="0">
                            <a:latin typeface="Cambria Math" charset="0"/>
                          </a:rPr>
                          <m:t>=2</m:t>
                        </m:r>
                      </m:sub>
                    </m:sSub>
                    <m:r>
                      <a:rPr lang="en-US" i="1" dirty="0">
                        <a:latin typeface="Cambria Math" charset="0"/>
                      </a:rPr>
                      <m:t>=</m:t>
                    </m:r>
                    <m:r>
                      <a:rPr lang="en-US" i="1" dirty="0" smtClean="0">
                        <a:latin typeface="Cambria Math" charset="0"/>
                      </a:rPr>
                      <m:t>0</m:t>
                    </m:r>
                  </m:oMath>
                </a14:m>
                <a:endParaRPr lang="en-US" i="1" dirty="0" smtClean="0">
                  <a:latin typeface="Cambria Math" charset="0"/>
                </a:endParaRPr>
              </a:p>
              <a:p>
                <a:pPr>
                  <a:buFont typeface="Arial" charset="0"/>
                  <a:buChar char="•"/>
                </a:pPr>
                <a:r>
                  <a:rPr lang="en-US" i="1" dirty="0" smtClean="0">
                    <a:latin typeface="Cambria Math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</a:rPr>
                          <m:t>𝑗</m:t>
                        </m:r>
                        <m:r>
                          <a:rPr lang="en-US" i="1" dirty="0" smtClean="0">
                            <a:latin typeface="Cambria Math" charset="0"/>
                          </a:rPr>
                          <m:t>𝑘</m:t>
                        </m:r>
                      </m:sub>
                    </m:sSub>
                    <m:r>
                      <a:rPr lang="en-US" i="1" dirty="0">
                        <a:latin typeface="Cambria Math" charset="0"/>
                      </a:rPr>
                      <m:t>=</m:t>
                    </m:r>
                    <m:r>
                      <a:rPr lang="en-US" i="1" dirty="0" smtClean="0">
                        <a:latin typeface="Cambria Math" charset="0"/>
                      </a:rPr>
                      <m:t>0</m:t>
                    </m:r>
                  </m:oMath>
                </a14:m>
                <a:r>
                  <a:rPr lang="en-US" i="1" dirty="0" smtClean="0">
                    <a:latin typeface="Cambria Math" charset="0"/>
                  </a:rPr>
                  <a:t> </a:t>
                </a:r>
                <a:r>
                  <a:rPr lang="en-US" dirty="0" smtClean="0"/>
                  <a:t>(</a:t>
                </a:r>
                <a:r>
                  <a:rPr lang="en-US" dirty="0" smtClean="0"/>
                  <a:t>for all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charset="0"/>
                      </a:rPr>
                      <m:t>𝑗</m:t>
                    </m:r>
                    <m:r>
                      <a:rPr lang="en-US" i="1" dirty="0" smtClean="0">
                        <a:latin typeface="Cambria Math" charset="0"/>
                      </a:rPr>
                      <m:t>,</m:t>
                    </m:r>
                    <m:r>
                      <a:rPr lang="en-US" i="1" dirty="0">
                        <a:latin typeface="Cambria Math" charset="0"/>
                      </a:rPr>
                      <m:t>𝑘</m:t>
                    </m:r>
                  </m:oMath>
                </a14:m>
                <a:r>
                  <a:rPr lang="en-US" dirty="0" smtClean="0"/>
                  <a:t>)</a:t>
                </a:r>
                <a:endParaRPr lang="en-US" i="1" dirty="0">
                  <a:latin typeface="Cambria Math" charset="0"/>
                </a:endParaRPr>
              </a:p>
              <a:p>
                <a:pPr marL="0" indent="0">
                  <a:buFont typeface="Calibri" panose="020F0502020204030204" pitchFamily="34" charset="0"/>
                  <a:buNone/>
                </a:pPr>
                <a:endParaRPr lang="en-US" i="1" dirty="0" smtClean="0">
                  <a:latin typeface="Cambria Math" charset="0"/>
                </a:endParaRPr>
              </a:p>
            </p:txBody>
          </p:sp>
        </mc:Choice>
        <mc:Fallback>
          <p:sp>
            <p:nvSpPr>
              <p:cNvPr id="6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9511" y="2667000"/>
                <a:ext cx="3735978" cy="3657600"/>
              </a:xfrm>
              <a:prstGeom prst="rect">
                <a:avLst/>
              </a:prstGeom>
              <a:blipFill rotWithShape="0">
                <a:blip r:embed="rId4"/>
                <a:stretch>
                  <a:fillRect l="-4078" t="-18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/>
              <p:cNvSpPr txBox="1"/>
              <p:nvPr/>
            </p:nvSpPr>
            <p:spPr>
              <a:xfrm>
                <a:off x="1066800" y="5419706"/>
                <a:ext cx="6699142" cy="122264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/>
                  <a:t>The mean of Y for A = 1, B = 2 </a:t>
                </a:r>
                <a:r>
                  <a:rPr lang="en-US" dirty="0" smtClean="0"/>
                  <a:t>in both cases is 13</a:t>
                </a:r>
              </a:p>
              <a:p>
                <a:pPr algn="ctr"/>
                <a:r>
                  <a:rPr lang="en-US" dirty="0"/>
                  <a:t>e</a:t>
                </a:r>
                <a:r>
                  <a:rPr lang="en-US" dirty="0" smtClean="0"/>
                  <a:t>ven though the parameter values are different</a:t>
                </a:r>
              </a:p>
              <a:p>
                <a:pPr algn="ctr"/>
                <a:r>
                  <a:rPr lang="en-US" dirty="0" smtClean="0"/>
                  <a:t>(Note that some important contrasts are unique, such as 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𝜇</m:t>
                    </m:r>
                  </m:oMath>
                </a14:m>
                <a:r>
                  <a:rPr lang="en-US" dirty="0"/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</a:rPr>
                          <m:t>𝑗</m:t>
                        </m:r>
                        <m:r>
                          <a:rPr lang="en-US" i="1" dirty="0">
                            <a:latin typeface="Cambria Math" charset="0"/>
                          </a:rPr>
                          <m:t>=1</m:t>
                        </m:r>
                      </m:sub>
                    </m:sSub>
                  </m:oMath>
                </a14:m>
                <a:r>
                  <a:rPr lang="en-US" dirty="0" smtClean="0"/>
                  <a:t>)</a:t>
                </a:r>
              </a:p>
              <a:p>
                <a:pPr algn="ctr"/>
                <a:endParaRPr lang="en-US" dirty="0"/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800" y="5419706"/>
                <a:ext cx="6699142" cy="1222642"/>
              </a:xfrm>
              <a:prstGeom prst="rect">
                <a:avLst/>
              </a:prstGeom>
              <a:blipFill rotWithShape="0">
                <a:blip r:embed="rId5"/>
                <a:stretch>
                  <a:fillRect t="-24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43102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ANOVA representation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22959" y="1752600"/>
                <a:ext cx="7543801" cy="4023360"/>
              </a:xfrm>
            </p:spPr>
            <p:txBody>
              <a:bodyPr/>
              <a:lstStyle/>
              <a:p>
                <a:r>
                  <a:rPr lang="en-US" dirty="0" smtClean="0"/>
                  <a:t>Due to SAS’s historical relationship with developing ANOVA, the ANOVA representation is the default for PROC GLM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</a:rPr>
                          <m:t>𝑌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</a:rPr>
                          <m:t>𝑖𝑗𝑘</m:t>
                        </m:r>
                      </m:sub>
                    </m:sSub>
                    <m:r>
                      <a:rPr lang="en-US" i="1" dirty="0">
                        <a:latin typeface="Cambria Math" charset="0"/>
                      </a:rPr>
                      <m:t>=</m:t>
                    </m:r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𝜇</m:t>
                    </m:r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</a:rPr>
                          <m:t>𝑗</m:t>
                        </m:r>
                      </m:sub>
                    </m:sSub>
                    <m:r>
                      <a:rPr lang="en-US" i="1" dirty="0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𝑘</m:t>
                        </m:r>
                      </m:sub>
                    </m:sSub>
                    <m:r>
                      <a:rPr lang="en-US" i="1" dirty="0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𝑗𝑘</m:t>
                        </m:r>
                      </m:sub>
                    </m:sSub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𝜀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</a:rPr>
                          <m:t>𝑖𝑗𝑘</m:t>
                        </m:r>
                      </m:sub>
                    </m:sSub>
                  </m:oMath>
                </a14:m>
                <a:endParaRPr lang="en-US" i="1" dirty="0">
                  <a:latin typeface="Cambria Math" charset="0"/>
                </a:endParaRPr>
              </a:p>
              <a:p>
                <a:endParaRPr lang="en-US" dirty="0" smtClean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22959" y="1752600"/>
                <a:ext cx="7543801" cy="4023360"/>
              </a:xfrm>
              <a:blipFill rotWithShape="0">
                <a:blip r:embed="rId3"/>
                <a:stretch>
                  <a:fillRect l="-808" t="-1667" r="-15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8007C-4A25-4B52-A9D8-0BFB32107287}" type="slidenum">
              <a:rPr lang="en-US" smtClean="0"/>
              <a:t>12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627" y="2976116"/>
            <a:ext cx="3450773" cy="6239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6766" y="3474283"/>
            <a:ext cx="4073434" cy="283936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600" y="2099147"/>
            <a:ext cx="3148477" cy="420094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/>
              <p:cNvSpPr txBox="1"/>
              <p:nvPr/>
            </p:nvSpPr>
            <p:spPr>
              <a:xfrm>
                <a:off x="8633924" y="4014952"/>
                <a:ext cx="5100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=</a:t>
                </a:r>
                <a:r>
                  <a:rPr lang="en-US" dirty="0">
                    <a:solidFill>
                      <a:srgbClr val="FF0000"/>
                    </a:solidFill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𝕏</m:t>
                    </m:r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3924" y="4014952"/>
                <a:ext cx="510076" cy="369332"/>
              </a:xfrm>
              <a:prstGeom prst="rect">
                <a:avLst/>
              </a:prstGeom>
              <a:blipFill rotWithShape="0">
                <a:blip r:embed="rId7"/>
                <a:stretch>
                  <a:fillRect l="-9524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Connector 9"/>
          <p:cNvCxnSpPr/>
          <p:nvPr/>
        </p:nvCxnSpPr>
        <p:spPr>
          <a:xfrm>
            <a:off x="7010400" y="2667000"/>
            <a:ext cx="165549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7023381" y="6257331"/>
            <a:ext cx="165549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H="1" flipV="1">
            <a:off x="7010400" y="2667000"/>
            <a:ext cx="25962" cy="359873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 flipV="1">
            <a:off x="8633924" y="2662796"/>
            <a:ext cx="25962" cy="359873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629400" y="849477"/>
            <a:ext cx="25145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cap="small" dirty="0" smtClean="0">
                <a:solidFill>
                  <a:srgbClr val="FF0000"/>
                </a:solidFill>
              </a:rPr>
              <a:t>Unidentified</a:t>
            </a:r>
            <a:r>
              <a:rPr lang="en-US" smtClean="0"/>
              <a:t>: Columns are linear combinations</a:t>
            </a:r>
            <a:endParaRPr lang="en-US" b="1" u="sng" cap="small">
              <a:solidFill>
                <a:srgbClr val="FF0000"/>
              </a:solidFill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 flipH="1" flipV="1">
            <a:off x="7620000" y="1447800"/>
            <a:ext cx="152400" cy="12149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2939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Effects representation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22959" y="1845734"/>
                <a:ext cx="7940041" cy="4478866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</a:rPr>
                          <m:t>𝑌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</a:rPr>
                          <m:t>𝑖𝑗</m:t>
                        </m:r>
                        <m:r>
                          <a:rPr lang="en-US" i="1" dirty="0">
                            <a:latin typeface="Cambria Math" charset="0"/>
                          </a:rPr>
                          <m:t>𝑘</m:t>
                        </m:r>
                      </m:sub>
                    </m:sSub>
                    <m:r>
                      <a:rPr lang="en-US" i="1" dirty="0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</a:rPr>
                          <m:t>𝑗</m:t>
                        </m:r>
                      </m:sub>
                    </m:sSub>
                    <m:r>
                      <a:rPr lang="en-US" i="1" dirty="0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𝑘</m:t>
                        </m:r>
                      </m:sub>
                    </m:sSub>
                    <m:r>
                      <a:rPr lang="en-US" i="1" dirty="0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𝑗𝑘</m:t>
                        </m:r>
                      </m:sub>
                    </m:sSub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𝜀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</a:rPr>
                          <m:t>𝑖𝑗</m:t>
                        </m:r>
                        <m:r>
                          <a:rPr lang="en-US" i="1" dirty="0">
                            <a:latin typeface="Cambria Math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i="1" dirty="0">
                  <a:latin typeface="Cambria Math" charset="0"/>
                </a:endParaRPr>
              </a:p>
              <a:p>
                <a:r>
                  <a:rPr lang="en-US" dirty="0" smtClean="0"/>
                  <a:t>The effects representation omits the overall mean term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𝜇</m:t>
                    </m:r>
                  </m:oMath>
                </a14:m>
                <a:endParaRPr lang="en-US" dirty="0" smtClean="0"/>
              </a:p>
              <a:p>
                <a:r>
                  <a:rPr lang="en-US" dirty="0" smtClean="0"/>
                  <a:t>Under this specification, the model is </a:t>
                </a:r>
                <a:r>
                  <a:rPr lang="en-US" b="1" u="sng" cap="small" dirty="0" smtClean="0">
                    <a:solidFill>
                      <a:srgbClr val="FF0000"/>
                    </a:solidFill>
                  </a:rPr>
                  <a:t>identified</a:t>
                </a:r>
                <a:r>
                  <a:rPr lang="en-US" dirty="0" smtClean="0"/>
                  <a:t> for the one-way model, which is why I’m referring to it at all</a:t>
                </a:r>
              </a:p>
              <a:p>
                <a:r>
                  <a:rPr lang="en-US" dirty="0" smtClean="0"/>
                  <a:t>However,  it is </a:t>
                </a:r>
                <a:r>
                  <a:rPr lang="en-US" b="1" u="sng" cap="small" dirty="0">
                    <a:solidFill>
                      <a:srgbClr val="FF0000"/>
                    </a:solidFill>
                  </a:rPr>
                  <a:t>un</a:t>
                </a:r>
                <a:r>
                  <a:rPr lang="en-US" b="1" u="sng" cap="small" dirty="0" smtClean="0">
                    <a:solidFill>
                      <a:srgbClr val="FF0000"/>
                    </a:solidFill>
                  </a:rPr>
                  <a:t>identified</a:t>
                </a:r>
                <a:r>
                  <a:rPr lang="en-US" dirty="0" smtClean="0"/>
                  <a:t> for a general multi-way ANOVA</a:t>
                </a:r>
              </a:p>
              <a:p>
                <a:r>
                  <a:rPr lang="en-US" dirty="0" smtClean="0"/>
                  <a:t>However, for both the ANOVA and Effects important parameters are identified, even though the model is not: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e>
                      <m:sub>
                        <m:sSub>
                          <m:sSubPr>
                            <m:ctrlPr>
                              <a:rPr lang="en-US" i="1" dirty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en-US" b="0" i="1" dirty="0" smtClean="0">
                        <a:latin typeface="Cambria Math" charset="0"/>
                      </a:rPr>
                      <m:t>−</m:t>
                    </m:r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e>
                      <m:sub>
                        <m:sSub>
                          <m:sSubPr>
                            <m:ctrlPr>
                              <a:rPr lang="en-US" i="1" dirty="0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</m:oMath>
                </a14:m>
                <a:endParaRPr lang="en-US" dirty="0" smtClean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e>
                      <m:sub>
                        <m:sSub>
                          <m:sSubPr>
                            <m:ctrlPr>
                              <a:rPr lang="en-US" i="1" dirty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i="1" dirty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en-US" i="1" dirty="0">
                        <a:latin typeface="Cambria Math" charset="0"/>
                      </a:rPr>
                      <m:t>−</m:t>
                    </m:r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e>
                      <m:sub>
                        <m:sSub>
                          <m:sSubPr>
                            <m:ctrlPr>
                              <a:rPr lang="en-US" i="1" dirty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i="1" dirty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</m:oMath>
                </a14:m>
                <a:endParaRPr lang="en-US" dirty="0"/>
              </a:p>
              <a:p>
                <a:endParaRPr lang="en-US" dirty="0" smtClean="0"/>
              </a:p>
              <a:p>
                <a:endParaRPr lang="en-US" dirty="0"/>
              </a:p>
              <a:p>
                <a:endParaRPr lang="en-US" b="1" u="sng" cap="small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22959" y="1845734"/>
                <a:ext cx="7940041" cy="4478866"/>
              </a:xfrm>
              <a:blipFill rotWithShape="0">
                <a:blip r:embed="rId2"/>
                <a:stretch>
                  <a:fillRect l="-7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8007C-4A25-4B52-A9D8-0BFB3210728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019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599" y="2111847"/>
            <a:ext cx="3116277" cy="418824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Effects </a:t>
            </a:r>
            <a:r>
              <a:rPr lang="en-US" dirty="0"/>
              <a:t>representation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22959" y="1752600"/>
                <a:ext cx="7543801" cy="4023360"/>
              </a:xfrm>
            </p:spPr>
            <p:txBody>
              <a:bodyPr/>
              <a:lstStyle/>
              <a:p>
                <a:r>
                  <a:rPr lang="en-US" dirty="0" smtClean="0"/>
                  <a:t>We can get SAS to drop the mean term: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</a:rPr>
                          <m:t>𝑌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</a:rPr>
                          <m:t>𝑖𝑗𝑘</m:t>
                        </m:r>
                      </m:sub>
                    </m:sSub>
                    <m:r>
                      <a:rPr lang="en-US" i="1" dirty="0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</a:rPr>
                          <m:t>𝑗</m:t>
                        </m:r>
                      </m:sub>
                    </m:sSub>
                    <m:r>
                      <a:rPr lang="en-US" i="1" dirty="0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𝑘</m:t>
                        </m:r>
                      </m:sub>
                    </m:sSub>
                    <m:r>
                      <a:rPr lang="en-US" i="1" dirty="0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𝑗𝑘</m:t>
                        </m:r>
                      </m:sub>
                    </m:sSub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𝜀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</a:rPr>
                          <m:t>𝑖𝑗𝑘</m:t>
                        </m:r>
                      </m:sub>
                    </m:sSub>
                  </m:oMath>
                </a14:m>
                <a:endParaRPr lang="en-US" i="1" dirty="0">
                  <a:latin typeface="Cambria Math" charset="0"/>
                </a:endParaRPr>
              </a:p>
              <a:p>
                <a:r>
                  <a:rPr lang="en-US" dirty="0" smtClean="0"/>
                  <a:t>(this is more useful in one-way ANOVA)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22959" y="1752600"/>
                <a:ext cx="7543801" cy="4023360"/>
              </a:xfrm>
              <a:blipFill rotWithShape="0">
                <a:blip r:embed="rId3"/>
                <a:stretch>
                  <a:fillRect l="-808" t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8007C-4A25-4B52-A9D8-0BFB32107287}" type="slidenum">
              <a:rPr lang="en-US" smtClean="0"/>
              <a:t>14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627" y="2976116"/>
            <a:ext cx="3450773" cy="62399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/>
              <p:cNvSpPr txBox="1"/>
              <p:nvPr/>
            </p:nvSpPr>
            <p:spPr>
              <a:xfrm>
                <a:off x="8633924" y="4014952"/>
                <a:ext cx="5100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=</a:t>
                </a:r>
                <a:r>
                  <a:rPr lang="en-US" dirty="0">
                    <a:solidFill>
                      <a:srgbClr val="FF0000"/>
                    </a:solidFill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𝕏</m:t>
                    </m:r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3924" y="4014952"/>
                <a:ext cx="510076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9524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Connector 9"/>
          <p:cNvCxnSpPr/>
          <p:nvPr/>
        </p:nvCxnSpPr>
        <p:spPr>
          <a:xfrm>
            <a:off x="7086600" y="2662796"/>
            <a:ext cx="1579296" cy="420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7112562" y="6248400"/>
            <a:ext cx="1566315" cy="893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H="1" flipV="1">
            <a:off x="7086600" y="2667000"/>
            <a:ext cx="25962" cy="359873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 flipV="1">
            <a:off x="8633924" y="2662796"/>
            <a:ext cx="25962" cy="359873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627" y="2976114"/>
            <a:ext cx="3898148" cy="62399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834" y="3534247"/>
            <a:ext cx="4278782" cy="2714153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6629400" y="849477"/>
            <a:ext cx="25145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cap="small" dirty="0" smtClean="0">
                <a:solidFill>
                  <a:srgbClr val="FF0000"/>
                </a:solidFill>
              </a:rPr>
              <a:t>Unidentified</a:t>
            </a:r>
            <a:r>
              <a:rPr lang="en-US" smtClean="0"/>
              <a:t>: Columns are linear combinations</a:t>
            </a:r>
            <a:endParaRPr lang="en-US" b="1" u="sng" cap="small">
              <a:solidFill>
                <a:srgbClr val="FF0000"/>
              </a:solidFill>
            </a:endParaRPr>
          </a:p>
        </p:txBody>
      </p:sp>
      <p:cxnSp>
        <p:nvCxnSpPr>
          <p:cNvPr id="21" name="Straight Arrow Connector 20"/>
          <p:cNvCxnSpPr/>
          <p:nvPr/>
        </p:nvCxnSpPr>
        <p:spPr>
          <a:xfrm flipH="1" flipV="1">
            <a:off x="7620000" y="1447800"/>
            <a:ext cx="152400" cy="12149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7847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Regression </a:t>
            </a:r>
            <a:r>
              <a:rPr lang="en-US" dirty="0"/>
              <a:t>representation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22959" y="1845734"/>
                <a:ext cx="8168641" cy="4478866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</a:rPr>
                          <m:t>𝑌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i="1" dirty="0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sub>
                    </m:sSub>
                    <m:r>
                      <a:rPr lang="en-US" i="1" dirty="0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𝐹𝑒𝑟𝑡</m:t>
                    </m:r>
                    <m:r>
                      <a:rPr lang="en-US" i="1" dirty="0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b>
                    </m:sSub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𝑀𝑎𝑛𝑢𝑟𝑒</m:t>
                    </m:r>
                    <m:r>
                      <a:rPr lang="en-US" i="1" dirty="0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3</m:t>
                        </m:r>
                      </m:sub>
                    </m:sSub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𝐹𝑒𝑟𝑡</m:t>
                    </m:r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∗</m:t>
                    </m:r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𝑀𝑎𝑛𝑢𝑟𝑒</m:t>
                    </m:r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𝜀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 smtClean="0"/>
                  <a:t>Here, </a:t>
                </a:r>
                <a:r>
                  <a:rPr lang="en-US" dirty="0" err="1" smtClean="0"/>
                  <a:t>Fert</a:t>
                </a:r>
                <a:r>
                  <a:rPr lang="en-US" dirty="0" smtClean="0"/>
                  <a:t> and Manure are indicators of a specific level (say ”high”) and hence “low” is the reference.</a:t>
                </a:r>
              </a:p>
              <a:p>
                <a:r>
                  <a:rPr lang="en-US" dirty="0" smtClean="0"/>
                  <a:t>The “indicator variable” specification allows identification via forcing some of the terms in the ANOVA representation to zero</a:t>
                </a:r>
              </a:p>
              <a:p>
                <a:r>
                  <a:rPr lang="en-US" dirty="0" smtClean="0"/>
                  <a:t>ANOVA representation: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</a:rPr>
                          <m:t>𝑌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</a:rPr>
                          <m:t>𝑖𝑗𝑘</m:t>
                        </m:r>
                      </m:sub>
                    </m:sSub>
                    <m:r>
                      <a:rPr lang="en-US" i="1" dirty="0">
                        <a:latin typeface="Cambria Math" charset="0"/>
                      </a:rPr>
                      <m:t>=</m:t>
                    </m:r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𝜇</m:t>
                    </m:r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</a:rPr>
                          <m:t>𝑗</m:t>
                        </m:r>
                      </m:sub>
                    </m:sSub>
                    <m:r>
                      <a:rPr lang="en-US" i="1" dirty="0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𝑘</m:t>
                        </m:r>
                      </m:sub>
                    </m:sSub>
                    <m:r>
                      <a:rPr lang="en-US" i="1" dirty="0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𝑗𝑘</m:t>
                        </m:r>
                      </m:sub>
                    </m:sSub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𝜀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</a:rPr>
                          <m:t>𝑖𝑗𝑘</m:t>
                        </m:r>
                      </m:sub>
                    </m:sSub>
                  </m:oMath>
                </a14:m>
                <a:endParaRPr lang="en-US" dirty="0" smtClean="0"/>
              </a:p>
              <a:p>
                <a:r>
                  <a:rPr lang="en-US" dirty="0" smtClean="0"/>
                  <a:t>Suppose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charset="0"/>
                      </a:rPr>
                      <m:t>𝑗</m:t>
                    </m:r>
                    <m:r>
                      <a:rPr lang="en-US" b="0" i="1" dirty="0" smtClean="0">
                        <a:latin typeface="Cambria Math" charset="0"/>
                      </a:rPr>
                      <m:t>=1</m:t>
                    </m:r>
                  </m:oMath>
                </a14:m>
                <a:r>
                  <a:rPr lang="en-US" dirty="0" smtClean="0"/>
                  <a:t> is for “high fertilizer” and hence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𝐹𝑒𝑟𝑡</m:t>
                    </m:r>
                    <m:r>
                      <a:rPr lang="en-US" b="0" i="0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=1</m:t>
                    </m:r>
                  </m:oMath>
                </a14:m>
                <a:endParaRPr lang="en-US" b="0" dirty="0" smtClean="0">
                  <a:ea typeface="Cambria Math" charset="0"/>
                  <a:cs typeface="Cambria Math" charset="0"/>
                </a:endParaRPr>
              </a:p>
              <a:p>
                <a:r>
                  <a:rPr lang="en-US" dirty="0" smtClean="0"/>
                  <a:t>Also,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dirty="0" smtClean="0">
                        <a:latin typeface="Cambria Math" charset="0"/>
                      </a:rPr>
                      <m:t>k</m:t>
                    </m:r>
                    <m:r>
                      <a:rPr lang="en-US" i="1" dirty="0">
                        <a:latin typeface="Cambria Math" charset="0"/>
                      </a:rPr>
                      <m:t>=1</m:t>
                    </m:r>
                  </m:oMath>
                </a14:m>
                <a:r>
                  <a:rPr lang="en-US" dirty="0"/>
                  <a:t> is for “high </a:t>
                </a:r>
                <a:r>
                  <a:rPr lang="en-US" dirty="0" smtClean="0"/>
                  <a:t>manure” </a:t>
                </a:r>
                <a:r>
                  <a:rPr lang="en-US" dirty="0"/>
                  <a:t>and hence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𝑀𝑎𝑛𝑢𝑟𝑒</m:t>
                    </m:r>
                    <m:r>
                      <a:rPr lang="en-US" dirty="0">
                        <a:latin typeface="Cambria Math" charset="0"/>
                        <a:ea typeface="Cambria Math" charset="0"/>
                        <a:cs typeface="Cambria Math" charset="0"/>
                      </a:rPr>
                      <m:t>=1</m:t>
                    </m:r>
                  </m:oMath>
                </a14:m>
                <a:endParaRPr lang="en-US" dirty="0">
                  <a:ea typeface="Cambria Math" charset="0"/>
                  <a:cs typeface="Cambria Math" charset="0"/>
                </a:endParaRPr>
              </a:p>
              <a:p>
                <a:endParaRPr lang="en-US" b="0" dirty="0" smtClean="0">
                  <a:ea typeface="Cambria Math" charset="0"/>
                  <a:cs typeface="Cambria Math" charset="0"/>
                </a:endParaRPr>
              </a:p>
              <a:p>
                <a:r>
                  <a:rPr lang="en-US" dirty="0" smtClean="0">
                    <a:ea typeface="Cambria Math" charset="0"/>
                    <a:cs typeface="Cambria Math" charset="0"/>
                  </a:rPr>
                  <a:t>Then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𝜇</m:t>
                    </m:r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</a:rPr>
                          <m:t>𝑗</m:t>
                        </m:r>
                        <m:r>
                          <a:rPr lang="en-US" b="0" i="1" dirty="0" smtClean="0">
                            <a:latin typeface="Cambria Math" charset="0"/>
                          </a:rPr>
                          <m:t>=1</m:t>
                        </m:r>
                      </m:sub>
                    </m:sSub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e>
                      <m:sub>
                        <m:r>
                          <a:rPr lang="en-US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𝑘</m:t>
                        </m:r>
                        <m:r>
                          <a:rPr lang="en-US" i="1" dirty="0">
                            <a:latin typeface="Cambria Math" charset="0"/>
                          </a:rPr>
                          <m:t>=1</m:t>
                        </m:r>
                      </m:sub>
                    </m:sSub>
                    <m:r>
                      <a:rPr lang="en-US" b="0" i="1" dirty="0" smtClean="0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</a:rPr>
                          <m:t>𝑗</m:t>
                        </m:r>
                        <m:r>
                          <a:rPr lang="en-US" i="1" dirty="0">
                            <a:latin typeface="Cambria Math" charset="0"/>
                          </a:rPr>
                          <m:t>=1</m:t>
                        </m:r>
                        <m:r>
                          <a:rPr lang="en-US" b="0" i="1" dirty="0" smtClean="0">
                            <a:latin typeface="Cambria Math" charset="0"/>
                          </a:rPr>
                          <m:t>,</m:t>
                        </m:r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𝑘</m:t>
                        </m:r>
                        <m:r>
                          <a:rPr lang="en-US" i="1" dirty="0">
                            <a:latin typeface="Cambria Math" charset="0"/>
                          </a:rPr>
                          <m:t>=1</m:t>
                        </m:r>
                      </m:sub>
                    </m:sSub>
                  </m:oMath>
                </a14:m>
                <a:r>
                  <a:rPr lang="en-US" dirty="0" smtClean="0"/>
                  <a:t>is encoded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sub>
                    </m:sSub>
                    <m:r>
                      <a:rPr lang="en-US" i="1" dirty="0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0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b>
                    </m:sSub>
                    <m:r>
                      <a:rPr lang="en-US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3</m:t>
                        </m:r>
                      </m:sub>
                    </m:sSub>
                  </m:oMath>
                </a14:m>
                <a:endParaRPr lang="en-US" dirty="0" smtClean="0"/>
              </a:p>
              <a:p>
                <a:endParaRPr lang="en-US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22959" y="1845734"/>
                <a:ext cx="8168641" cy="4478866"/>
              </a:xfrm>
              <a:blipFill rotWithShape="0">
                <a:blip r:embed="rId2"/>
                <a:stretch>
                  <a:fillRect l="-746" r="-19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8007C-4A25-4B52-A9D8-0BFB3210728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379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 representation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3766" y="3360657"/>
            <a:ext cx="5105400" cy="27432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8007C-4A25-4B52-A9D8-0BFB32107287}" type="slidenum">
              <a:rPr lang="en-US" smtClean="0"/>
              <a:t>16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60" y="1971675"/>
            <a:ext cx="7200900" cy="10287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40526" y="3788229"/>
            <a:ext cx="29456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Extra constraints: Force some of the ANOVA model parameters </a:t>
            </a:r>
            <a:r>
              <a:rPr lang="en-US" smtClean="0"/>
              <a:t>to zero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23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 to Crop Yield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8007C-4A25-4B52-A9D8-0BFB3210728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83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Fitting the Model and Checking Assumptions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22959" y="1845734"/>
                <a:ext cx="3970159" cy="4437946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The full ANOVA model involves the interaction terms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𝑗𝑘</m:t>
                        </m:r>
                      </m:sub>
                    </m:sSub>
                  </m:oMath>
                </a14:m>
                <a:endParaRPr lang="en-US" dirty="0" smtClean="0"/>
              </a:p>
              <a:p>
                <a:r>
                  <a:rPr lang="en-US" dirty="0" smtClean="0"/>
                  <a:t>This encodes the potential for the mean response to vary nonlinearly</a:t>
                </a:r>
              </a:p>
              <a:p>
                <a:r>
                  <a:rPr lang="en-US" dirty="0" smtClean="0"/>
                  <a:t>This complicates the interpretation (though not always disastrously, we will return to this at the end of these slides)</a:t>
                </a:r>
              </a:p>
              <a:p>
                <a:r>
                  <a:rPr lang="en-US" dirty="0" smtClean="0"/>
                  <a:t>So, the first step is to test for a nonzero interaction</a:t>
                </a:r>
              </a:p>
              <a:p>
                <a:r>
                  <a:rPr lang="en-US" dirty="0" smtClean="0"/>
                  <a:t>This, as always, requires a look at the assumptions</a:t>
                </a: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22959" y="1845734"/>
                <a:ext cx="3970159" cy="4437946"/>
              </a:xfrm>
              <a:blipFill rotWithShape="0">
                <a:blip r:embed="rId2"/>
                <a:stretch>
                  <a:fillRect l="-1536" t="-1511" r="-38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8007C-4A25-4B52-A9D8-0BFB32107287}" type="slidenum">
              <a:rPr lang="en-US" smtClean="0"/>
              <a:t>18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3118" y="3448594"/>
            <a:ext cx="4347979" cy="283508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3118" y="1969757"/>
            <a:ext cx="3705338" cy="677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39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for the Interaction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22959" y="1737361"/>
                <a:ext cx="8321041" cy="4131733"/>
              </a:xfrm>
            </p:spPr>
            <p:txBody>
              <a:bodyPr>
                <a:norm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900" dirty="0" smtClean="0"/>
                  <a:t>Suppose we have two factors A and B</a:t>
                </a:r>
              </a:p>
              <a:p>
                <a:pPr marL="0" lvl="0" inden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None/>
                </a:pPr>
                <a:r>
                  <a:rPr lang="en-US" sz="1900" dirty="0" smtClean="0"/>
                  <a:t>(Say, A is </a:t>
                </a:r>
                <a:r>
                  <a:rPr lang="en-US" sz="1900" dirty="0" smtClean="0"/>
                  <a:t>type </a:t>
                </a:r>
                <a:r>
                  <a:rPr lang="en-US" sz="1900" dirty="0" smtClean="0"/>
                  <a:t>of fertilizer (</a:t>
                </a:r>
                <a14:m>
                  <m:oMath xmlns:m="http://schemas.openxmlformats.org/officeDocument/2006/math">
                    <m:r>
                      <a:rPr lang="en-US" sz="1900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𝐽</m:t>
                    </m:r>
                  </m:oMath>
                </a14:m>
                <a:r>
                  <a:rPr lang="en-US" sz="1900" dirty="0" smtClean="0"/>
                  <a:t> = 2) and </a:t>
                </a:r>
                <a:r>
                  <a:rPr lang="en-US" sz="1900" dirty="0" smtClean="0"/>
                  <a:t>B is type of manure (</a:t>
                </a:r>
                <a14:m>
                  <m:oMath xmlns:m="http://schemas.openxmlformats.org/officeDocument/2006/math">
                    <m:r>
                      <a:rPr lang="en-US" sz="1900" b="0" i="1" smtClean="0">
                        <a:latin typeface="Cambria Math" charset="0"/>
                      </a:rPr>
                      <m:t>𝐾</m:t>
                    </m:r>
                  </m:oMath>
                </a14:m>
                <a:r>
                  <a:rPr lang="en-US" sz="1900" dirty="0" smtClean="0"/>
                  <a:t> </a:t>
                </a:r>
                <a:r>
                  <a:rPr lang="en-US" sz="1900" dirty="0"/>
                  <a:t>= 2)</a:t>
                </a:r>
                <a:r>
                  <a:rPr lang="en-US" sz="1900" dirty="0" smtClean="0"/>
                  <a:t>)</a:t>
                </a:r>
              </a:p>
              <a:p>
                <a:pPr marR="0" lvl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charset="0"/>
                  <a:buChar char="•"/>
                  <a:tabLst/>
                  <a:defRPr/>
                </a:pPr>
                <a:endParaRPr lang="en-US" sz="1900" dirty="0" smtClean="0"/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None/>
                </a:pPr>
                <a:r>
                  <a:rPr lang="en-US" sz="1900" dirty="0"/>
                  <a:t>The interaction model would </a:t>
                </a:r>
                <a:r>
                  <a:rPr lang="en-US" sz="1900" dirty="0" smtClean="0"/>
                  <a:t>be </a:t>
                </a:r>
                <a14:m>
                  <m:oMath xmlns:m="http://schemas.openxmlformats.org/officeDocument/2006/math">
                    <m:r>
                      <a:rPr lang="en-US" sz="1900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↔</m:t>
                    </m:r>
                    <m:r>
                      <a:rPr lang="en-US" sz="1900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𝜇</m:t>
                    </m:r>
                    <m:r>
                      <a:rPr lang="en-US" sz="1900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{</m:t>
                    </m:r>
                    <m:r>
                      <a:rPr lang="en-US" sz="1900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𝑌</m:t>
                    </m:r>
                    <m:r>
                      <a:rPr lang="en-US" sz="1900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|</m:t>
                    </m:r>
                  </m:oMath>
                </a14:m>
                <a:r>
                  <a:rPr lang="en-US" sz="1900" dirty="0"/>
                  <a:t> A, B} =  A + B + </a:t>
                </a:r>
                <a:r>
                  <a:rPr lang="en-US" sz="1900" dirty="0" smtClean="0"/>
                  <a:t>A*B</a:t>
                </a:r>
                <a:endParaRPr lang="en-US" sz="1900" i="1" dirty="0">
                  <a:latin typeface="Cambria Math" charset="0"/>
                </a:endParaRPr>
              </a:p>
              <a:p>
                <a:pPr marL="0" lvl="0" inden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None/>
                </a:pPr>
                <a:r>
                  <a:rPr lang="en-US" sz="1900" dirty="0" smtClean="0"/>
                  <a:t>ANOVA: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900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1900" i="1" dirty="0">
                            <a:latin typeface="Cambria Math" charset="0"/>
                          </a:rPr>
                          <m:t>𝑌</m:t>
                        </m:r>
                      </m:e>
                      <m:sub>
                        <m:r>
                          <a:rPr lang="en-US" sz="1900" i="1" dirty="0">
                            <a:latin typeface="Cambria Math" charset="0"/>
                          </a:rPr>
                          <m:t>𝑖𝑗𝑘</m:t>
                        </m:r>
                      </m:sub>
                    </m:sSub>
                    <m:r>
                      <a:rPr lang="en-US" sz="1900" i="1" dirty="0">
                        <a:latin typeface="Cambria Math" charset="0"/>
                      </a:rPr>
                      <m:t>=</m:t>
                    </m:r>
                    <m:r>
                      <a:rPr lang="en-US" sz="1900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𝜇</m:t>
                    </m:r>
                    <m:r>
                      <a:rPr lang="en-US" sz="1900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sSub>
                      <m:sSubPr>
                        <m:ctrlPr>
                          <a:rPr lang="en-US" sz="1900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19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e>
                      <m:sub>
                        <m:r>
                          <a:rPr lang="en-US" sz="1900" i="1" dirty="0">
                            <a:latin typeface="Cambria Math" charset="0"/>
                          </a:rPr>
                          <m:t>𝑗</m:t>
                        </m:r>
                      </m:sub>
                    </m:sSub>
                    <m:r>
                      <a:rPr lang="en-US" sz="1900" i="1" dirty="0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sz="1900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19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e>
                      <m:sub>
                        <m:r>
                          <a:rPr lang="en-US" sz="19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𝑘</m:t>
                        </m:r>
                      </m:sub>
                    </m:sSub>
                    <m:r>
                      <a:rPr lang="en-US" sz="1900" i="1" dirty="0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sz="1900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19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e>
                      <m:sub>
                        <m:r>
                          <a:rPr lang="en-US" sz="19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𝑗𝑘</m:t>
                        </m:r>
                      </m:sub>
                    </m:sSub>
                    <m:r>
                      <a:rPr lang="en-US" sz="1900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sSub>
                      <m:sSubPr>
                        <m:ctrlPr>
                          <a:rPr lang="en-US" sz="1900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19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𝜀</m:t>
                        </m:r>
                      </m:e>
                      <m:sub>
                        <m:r>
                          <a:rPr lang="en-US" sz="1900" i="1" dirty="0">
                            <a:latin typeface="Cambria Math" charset="0"/>
                          </a:rPr>
                          <m:t>𝑖𝑗𝑘</m:t>
                        </m:r>
                      </m:sub>
                    </m:sSub>
                  </m:oMath>
                </a14:m>
                <a:endParaRPr lang="en-US" sz="1900" dirty="0" smtClean="0"/>
              </a:p>
              <a:p>
                <a:pPr marL="0" lvl="0" inden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None/>
                </a:pPr>
                <a:r>
                  <a:rPr lang="en-US" sz="1900" dirty="0" smtClean="0"/>
                  <a:t>Regression: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900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1900" i="1" dirty="0">
                            <a:latin typeface="Cambria Math" charset="0"/>
                          </a:rPr>
                          <m:t>𝑌</m:t>
                        </m:r>
                      </m:e>
                      <m:sub>
                        <m:r>
                          <a:rPr lang="en-US" sz="1900" i="1" dirty="0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sz="1900" i="1" dirty="0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sz="1900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19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sz="19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sub>
                    </m:sSub>
                    <m:r>
                      <a:rPr lang="en-US" sz="1900" i="1" dirty="0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sz="1900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19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sz="19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  <m:r>
                      <a:rPr lang="en-US" sz="1900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𝐹𝑒𝑟𝑡𝑖𝑙𝑖𝑧𝑒𝑟</m:t>
                    </m:r>
                    <m:r>
                      <a:rPr lang="en-US" sz="1900" i="1" dirty="0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sz="1900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19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sz="19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b>
                    </m:sSub>
                    <m:r>
                      <a:rPr lang="en-US" sz="1900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𝑃𝑙𝑎𝑛𝑡</m:t>
                    </m:r>
                    <m:r>
                      <a:rPr lang="en-US" sz="1900" i="1" dirty="0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sz="1900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19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sz="19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3</m:t>
                        </m:r>
                      </m:sub>
                    </m:sSub>
                    <m:r>
                      <a:rPr lang="en-US" sz="1900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𝐹𝑒𝑟𝑡𝑖𝑙𝑖𝑧𝑒𝑟</m:t>
                    </m:r>
                    <m:r>
                      <a:rPr lang="en-US" sz="1900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∗</m:t>
                    </m:r>
                    <m:r>
                      <a:rPr lang="en-US" sz="1900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𝑃𝑙𝑎𝑛𝑡</m:t>
                    </m:r>
                    <m:r>
                      <a:rPr lang="en-US" sz="1900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sSub>
                      <m:sSubPr>
                        <m:ctrlPr>
                          <a:rPr lang="en-US" sz="1900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19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𝜀</m:t>
                        </m:r>
                      </m:e>
                      <m:sub>
                        <m:r>
                          <a:rPr lang="en-US" sz="1900" i="1" dirty="0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1900" dirty="0" smtClean="0"/>
              </a:p>
              <a:p>
                <a:pPr marL="0" lvl="0" inden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None/>
                </a:pPr>
                <a:r>
                  <a:rPr lang="en-US" sz="1900" dirty="0" smtClean="0"/>
                  <a:t>(Note: in my opinion, the regression formulation makes the DF more transparent)</a:t>
                </a:r>
                <a:endParaRPr lang="en-US" sz="1900" dirty="0"/>
              </a:p>
              <a:p>
                <a:pPr marL="0" lvl="0" inden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None/>
                </a:pPr>
                <a:endParaRPr lang="en-US" sz="1900" dirty="0"/>
              </a:p>
              <a:p>
                <a:pPr marL="0" lvl="0" inden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None/>
                </a:pPr>
                <a:endParaRPr lang="en-US" sz="1900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22959" y="1737361"/>
                <a:ext cx="8321041" cy="4131733"/>
              </a:xfrm>
              <a:blipFill rotWithShape="0">
                <a:blip r:embed="rId2"/>
                <a:stretch>
                  <a:fillRect l="-1758" t="-7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8007C-4A25-4B52-A9D8-0BFB32107287}" type="slidenum">
              <a:rPr lang="en-US" smtClean="0"/>
              <a:t>19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37639638"/>
                  </p:ext>
                </p:extLst>
              </p:nvPr>
            </p:nvGraphicFramePr>
            <p:xfrm>
              <a:off x="60960" y="4071981"/>
              <a:ext cx="9067800" cy="225261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76400"/>
                    <a:gridCol w="1447800"/>
                    <a:gridCol w="1183005"/>
                    <a:gridCol w="1511300"/>
                    <a:gridCol w="2449943"/>
                    <a:gridCol w="799352"/>
                  </a:tblGrid>
                  <a:tr h="318841">
                    <a:tc>
                      <a:txBody>
                        <a:bodyPr/>
                        <a:lstStyle/>
                        <a:p>
                          <a:r>
                            <a:rPr lang="en-US" sz="1600" smtClean="0"/>
                            <a:t>Source</a:t>
                          </a:r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 smtClean="0"/>
                            <a:t>DF</a:t>
                          </a:r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 smtClean="0"/>
                            <a:t>SS</a:t>
                          </a:r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 smtClean="0"/>
                            <a:t>MS</a:t>
                          </a:r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 smtClean="0"/>
                            <a:t>F</a:t>
                          </a:r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 err="1" smtClean="0"/>
                            <a:t>Pr</a:t>
                          </a:r>
                          <a:r>
                            <a:rPr lang="en-US" sz="1600" dirty="0" smtClean="0"/>
                            <a:t> &gt; F</a:t>
                          </a:r>
                          <a:endParaRPr lang="en-US" sz="1600" dirty="0"/>
                        </a:p>
                      </a:txBody>
                      <a:tcPr/>
                    </a:tc>
                  </a:tr>
                  <a:tr h="318841">
                    <a:tc>
                      <a:txBody>
                        <a:bodyPr/>
                        <a:lstStyle/>
                        <a:p>
                          <a:r>
                            <a:rPr lang="en-US" sz="1600" dirty="0" smtClean="0"/>
                            <a:t>Fertilizer</a:t>
                          </a:r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1600" i="1" dirty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𝐽</m:t>
                              </m:r>
                            </m:oMath>
                          </a14:m>
                          <a:r>
                            <a:rPr lang="en-US" sz="1600" i="1" dirty="0" smtClean="0"/>
                            <a:t>-1 = 1</a:t>
                          </a:r>
                          <a:endParaRPr lang="en-US" sz="1600" i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600" i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600" i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600" dirty="0"/>
                        </a:p>
                      </a:txBody>
                      <a:tcPr/>
                    </a:tc>
                  </a:tr>
                  <a:tr h="318841">
                    <a:tc>
                      <a:txBody>
                        <a:bodyPr/>
                        <a:lstStyle/>
                        <a:p>
                          <a:r>
                            <a:rPr lang="en-US" sz="1600" dirty="0" smtClean="0"/>
                            <a:t>Species</a:t>
                          </a:r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600" b="0" i="1" dirty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𝐾</m:t>
                              </m:r>
                            </m:oMath>
                          </a14:m>
                          <a:r>
                            <a:rPr lang="en-US" sz="1600" i="1" dirty="0" smtClean="0"/>
                            <a:t>-1 = 1</a:t>
                          </a:r>
                          <a:endParaRPr lang="en-US" sz="1600" i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600" dirty="0" smtClean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600" i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600" dirty="0"/>
                        </a:p>
                      </a:txBody>
                      <a:tcPr/>
                    </a:tc>
                  </a:tr>
                  <a:tr h="415593">
                    <a:tc>
                      <a:txBody>
                        <a:bodyPr/>
                        <a:lstStyle/>
                        <a:p>
                          <a:r>
                            <a:rPr lang="en-US" sz="1600" dirty="0" smtClean="0"/>
                            <a:t>Fertilizer*Species</a:t>
                          </a:r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i="1" dirty="0" smtClean="0"/>
                            <a:t>(</a:t>
                          </a:r>
                          <a14:m>
                            <m:oMath xmlns:m="http://schemas.openxmlformats.org/officeDocument/2006/math">
                              <m:r>
                                <a:rPr lang="en-US" sz="1600" i="1" dirty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𝐽</m:t>
                              </m:r>
                            </m:oMath>
                          </a14:m>
                          <a:r>
                            <a:rPr lang="en-US" sz="1600" i="1" dirty="0" smtClean="0"/>
                            <a:t>-1)*(</a:t>
                          </a:r>
                          <a14:m>
                            <m:oMath xmlns:m="http://schemas.openxmlformats.org/officeDocument/2006/math">
                              <m:r>
                                <a:rPr lang="en-US" sz="1600" b="0" i="1" smtClean="0">
                                  <a:latin typeface="Cambria Math" charset="0"/>
                                </a:rPr>
                                <m:t>𝐾</m:t>
                              </m:r>
                            </m:oMath>
                          </a14:m>
                          <a:r>
                            <a:rPr lang="en-US" sz="1600" i="1" dirty="0" smtClean="0"/>
                            <a:t>-1) = 1</a:t>
                          </a:r>
                          <a:endParaRPr lang="en-US" sz="1600" i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600" dirty="0"/>
                        </a:p>
                      </a:txBody>
                      <a:tcPr/>
                    </a:tc>
                  </a:tr>
                  <a:tr h="415593">
                    <a:tc>
                      <a:txBody>
                        <a:bodyPr/>
                        <a:lstStyle/>
                        <a:p>
                          <a:r>
                            <a:rPr lang="en-US" sz="1600" dirty="0" smtClean="0"/>
                            <a:t>Error</a:t>
                          </a:r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i="1" dirty="0" smtClean="0"/>
                            <a:t>n</a:t>
                          </a:r>
                          <a:r>
                            <a:rPr lang="en-US" sz="1600" i="1" baseline="0" dirty="0" smtClean="0"/>
                            <a:t> - </a:t>
                          </a:r>
                          <a14:m>
                            <m:oMath xmlns:m="http://schemas.openxmlformats.org/officeDocument/2006/math">
                              <m:r>
                                <a:rPr lang="en-US" sz="1600" i="1" dirty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𝐽</m:t>
                              </m:r>
                            </m:oMath>
                          </a14:m>
                          <a:r>
                            <a:rPr lang="en-US" sz="1600" i="1" dirty="0" smtClean="0"/>
                            <a:t>*</a:t>
                          </a:r>
                          <a14:m>
                            <m:oMath xmlns:m="http://schemas.openxmlformats.org/officeDocument/2006/math">
                              <m:r>
                                <a:rPr lang="en-US" sz="1600" b="0" i="1" dirty="0" smtClean="0">
                                  <a:latin typeface="Cambria Math" charset="0"/>
                                </a:rPr>
                                <m:t>𝐾</m:t>
                              </m:r>
                            </m:oMath>
                          </a14:m>
                          <a:r>
                            <a:rPr lang="en-US" sz="1600" i="1" dirty="0" smtClean="0"/>
                            <a:t> = 16</a:t>
                          </a:r>
                          <a:endParaRPr lang="en-US" sz="1600" i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600" dirty="0"/>
                        </a:p>
                      </a:txBody>
                      <a:tcPr/>
                    </a:tc>
                  </a:tr>
                  <a:tr h="415593">
                    <a:tc>
                      <a:txBody>
                        <a:bodyPr/>
                        <a:lstStyle/>
                        <a:p>
                          <a:r>
                            <a:rPr lang="en-US" sz="1600" dirty="0" smtClean="0"/>
                            <a:t>Total</a:t>
                          </a:r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600" b="0" i="1" smtClean="0">
                                  <a:latin typeface="Cambria Math" charset="0"/>
                                </a:rPr>
                                <m:t>𝑛</m:t>
                              </m:r>
                            </m:oMath>
                          </a14:m>
                          <a:r>
                            <a:rPr lang="en-US" sz="1600" i="1" dirty="0" smtClean="0"/>
                            <a:t> - 1 = 19</a:t>
                          </a:r>
                          <a:endParaRPr lang="en-US" sz="1600" i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600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37639638"/>
                  </p:ext>
                </p:extLst>
              </p:nvPr>
            </p:nvGraphicFramePr>
            <p:xfrm>
              <a:off x="60960" y="4071981"/>
              <a:ext cx="9067800" cy="225261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76400"/>
                    <a:gridCol w="1447800"/>
                    <a:gridCol w="1183005"/>
                    <a:gridCol w="1511300"/>
                    <a:gridCol w="2449943"/>
                    <a:gridCol w="799352"/>
                  </a:tblGrid>
                  <a:tr h="335280">
                    <a:tc>
                      <a:txBody>
                        <a:bodyPr/>
                        <a:lstStyle/>
                        <a:p>
                          <a:r>
                            <a:rPr lang="en-US" sz="1600" smtClean="0"/>
                            <a:t>Source</a:t>
                          </a:r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 smtClean="0"/>
                            <a:t>DF</a:t>
                          </a:r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 smtClean="0"/>
                            <a:t>SS</a:t>
                          </a:r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 smtClean="0"/>
                            <a:t>MS</a:t>
                          </a:r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 smtClean="0"/>
                            <a:t>F</a:t>
                          </a:r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 err="1" smtClean="0"/>
                            <a:t>Pr</a:t>
                          </a:r>
                          <a:r>
                            <a:rPr lang="en-US" sz="1600" dirty="0" smtClean="0"/>
                            <a:t> &gt; F</a:t>
                          </a:r>
                          <a:endParaRPr lang="en-US" sz="1600" dirty="0"/>
                        </a:p>
                      </a:txBody>
                      <a:tcPr/>
                    </a:tc>
                  </a:tr>
                  <a:tr h="335280">
                    <a:tc>
                      <a:txBody>
                        <a:bodyPr/>
                        <a:lstStyle/>
                        <a:p>
                          <a:r>
                            <a:rPr lang="en-US" sz="1600" dirty="0" smtClean="0"/>
                            <a:t>Fertilizer</a:t>
                          </a:r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16387" t="-103636" r="-411345" b="-4781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600" i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600" i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600" dirty="0"/>
                        </a:p>
                      </a:txBody>
                      <a:tcPr/>
                    </a:tc>
                  </a:tr>
                  <a:tr h="335280">
                    <a:tc>
                      <a:txBody>
                        <a:bodyPr/>
                        <a:lstStyle/>
                        <a:p>
                          <a:r>
                            <a:rPr lang="en-US" sz="1600" dirty="0" smtClean="0"/>
                            <a:t>Species</a:t>
                          </a:r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16387" t="-200000" r="-411345" b="-3696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600" dirty="0" smtClean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600" i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600" dirty="0"/>
                        </a:p>
                      </a:txBody>
                      <a:tcPr/>
                    </a:tc>
                  </a:tr>
                  <a:tr h="415593">
                    <a:tc>
                      <a:txBody>
                        <a:bodyPr/>
                        <a:lstStyle/>
                        <a:p>
                          <a:r>
                            <a:rPr lang="en-US" sz="1600" dirty="0" smtClean="0"/>
                            <a:t>Fertilizer*Species</a:t>
                          </a:r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16387" t="-247059" r="-411345" b="-2044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600" dirty="0"/>
                        </a:p>
                      </a:txBody>
                      <a:tcPr/>
                    </a:tc>
                  </a:tr>
                  <a:tr h="415593">
                    <a:tc>
                      <a:txBody>
                        <a:bodyPr/>
                        <a:lstStyle/>
                        <a:p>
                          <a:r>
                            <a:rPr lang="en-US" sz="1600" dirty="0" smtClean="0"/>
                            <a:t>Error</a:t>
                          </a:r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16387" t="-342029" r="-411345" b="-1014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600" dirty="0"/>
                        </a:p>
                      </a:txBody>
                      <a:tcPr/>
                    </a:tc>
                  </a:tr>
                  <a:tr h="415593">
                    <a:tc>
                      <a:txBody>
                        <a:bodyPr/>
                        <a:lstStyle/>
                        <a:p>
                          <a:r>
                            <a:rPr lang="en-US" sz="1600" dirty="0" smtClean="0"/>
                            <a:t>Total</a:t>
                          </a:r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16387" t="-448529" r="-411345" b="-29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600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408592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Crop Yields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8007C-4A25-4B52-A9D8-0BFB3210728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477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 for the Interaction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637926"/>
            <a:ext cx="4699000" cy="10541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8007C-4A25-4B52-A9D8-0BFB32107287}" type="slidenum">
              <a:rPr lang="en-US" smtClean="0"/>
              <a:t>20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887" y="1856560"/>
            <a:ext cx="3705338" cy="67740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7" name="Table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48657661"/>
                  </p:ext>
                </p:extLst>
              </p:nvPr>
            </p:nvGraphicFramePr>
            <p:xfrm>
              <a:off x="60960" y="4071981"/>
              <a:ext cx="9067800" cy="225261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76400"/>
                    <a:gridCol w="1447800"/>
                    <a:gridCol w="1183005"/>
                    <a:gridCol w="1511300"/>
                    <a:gridCol w="2449943"/>
                    <a:gridCol w="799352"/>
                  </a:tblGrid>
                  <a:tr h="318841">
                    <a:tc>
                      <a:txBody>
                        <a:bodyPr/>
                        <a:lstStyle/>
                        <a:p>
                          <a:r>
                            <a:rPr lang="en-US" sz="1600" smtClean="0"/>
                            <a:t>Source</a:t>
                          </a:r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 smtClean="0"/>
                            <a:t>DF</a:t>
                          </a:r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 smtClean="0"/>
                            <a:t>SS</a:t>
                          </a:r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 smtClean="0"/>
                            <a:t>MS</a:t>
                          </a:r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 smtClean="0"/>
                            <a:t>F</a:t>
                          </a:r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 err="1" smtClean="0"/>
                            <a:t>Pr</a:t>
                          </a:r>
                          <a:r>
                            <a:rPr lang="en-US" sz="1600" dirty="0" smtClean="0"/>
                            <a:t> &gt; F</a:t>
                          </a:r>
                          <a:endParaRPr lang="en-US" sz="1600" dirty="0"/>
                        </a:p>
                      </a:txBody>
                      <a:tcPr/>
                    </a:tc>
                  </a:tr>
                  <a:tr h="318841">
                    <a:tc>
                      <a:txBody>
                        <a:bodyPr/>
                        <a:lstStyle/>
                        <a:p>
                          <a:r>
                            <a:rPr lang="en-US" sz="1600" dirty="0" smtClean="0"/>
                            <a:t>Fertilizer</a:t>
                          </a:r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1600" i="1" dirty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𝐽</m:t>
                              </m:r>
                            </m:oMath>
                          </a14:m>
                          <a:r>
                            <a:rPr lang="en-US" sz="1600" i="1" dirty="0" smtClean="0"/>
                            <a:t>-1 = 1</a:t>
                          </a:r>
                          <a:endParaRPr lang="en-US" sz="1600" i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600" i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600" i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600" dirty="0"/>
                        </a:p>
                      </a:txBody>
                      <a:tcPr/>
                    </a:tc>
                  </a:tr>
                  <a:tr h="318841">
                    <a:tc>
                      <a:txBody>
                        <a:bodyPr/>
                        <a:lstStyle/>
                        <a:p>
                          <a:r>
                            <a:rPr lang="en-US" sz="1600" dirty="0" smtClean="0"/>
                            <a:t>Species</a:t>
                          </a:r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600" b="0" i="1" dirty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𝐾</m:t>
                              </m:r>
                            </m:oMath>
                          </a14:m>
                          <a:r>
                            <a:rPr lang="en-US" sz="1600" i="1" dirty="0" smtClean="0"/>
                            <a:t>-1 = 1</a:t>
                          </a:r>
                          <a:endParaRPr lang="en-US" sz="1600" i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600" dirty="0" smtClean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600" i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600" dirty="0"/>
                        </a:p>
                      </a:txBody>
                      <a:tcPr/>
                    </a:tc>
                  </a:tr>
                  <a:tr h="415593">
                    <a:tc>
                      <a:txBody>
                        <a:bodyPr/>
                        <a:lstStyle/>
                        <a:p>
                          <a:r>
                            <a:rPr lang="en-US" sz="1600" dirty="0" smtClean="0"/>
                            <a:t>Fertilizer*Species</a:t>
                          </a:r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i="1" dirty="0" smtClean="0"/>
                            <a:t>(</a:t>
                          </a:r>
                          <a14:m>
                            <m:oMath xmlns:m="http://schemas.openxmlformats.org/officeDocument/2006/math">
                              <m:r>
                                <a:rPr lang="en-US" sz="1600" i="1" dirty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𝐽</m:t>
                              </m:r>
                            </m:oMath>
                          </a14:m>
                          <a:r>
                            <a:rPr lang="en-US" sz="1600" i="1" dirty="0" smtClean="0"/>
                            <a:t>-1)*(</a:t>
                          </a:r>
                          <a14:m>
                            <m:oMath xmlns:m="http://schemas.openxmlformats.org/officeDocument/2006/math">
                              <m:r>
                                <a:rPr lang="en-US" sz="1600" b="0" i="1" smtClean="0">
                                  <a:latin typeface="Cambria Math" charset="0"/>
                                </a:rPr>
                                <m:t>𝐾</m:t>
                              </m:r>
                            </m:oMath>
                          </a14:m>
                          <a:r>
                            <a:rPr lang="en-US" sz="1600" i="1" dirty="0" smtClean="0"/>
                            <a:t>-1) = 1</a:t>
                          </a:r>
                          <a:endParaRPr lang="en-US" sz="1600" i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600" dirty="0"/>
                        </a:p>
                      </a:txBody>
                      <a:tcPr/>
                    </a:tc>
                  </a:tr>
                  <a:tr h="415593">
                    <a:tc>
                      <a:txBody>
                        <a:bodyPr/>
                        <a:lstStyle/>
                        <a:p>
                          <a:r>
                            <a:rPr lang="en-US" sz="1600" dirty="0" smtClean="0"/>
                            <a:t>Error</a:t>
                          </a:r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i="1" dirty="0" smtClean="0"/>
                            <a:t>n</a:t>
                          </a:r>
                          <a:r>
                            <a:rPr lang="en-US" sz="1600" i="1" baseline="0" dirty="0" smtClean="0"/>
                            <a:t> - </a:t>
                          </a:r>
                          <a14:m>
                            <m:oMath xmlns:m="http://schemas.openxmlformats.org/officeDocument/2006/math">
                              <m:r>
                                <a:rPr lang="en-US" sz="1600" i="1" dirty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𝐽</m:t>
                              </m:r>
                            </m:oMath>
                          </a14:m>
                          <a:r>
                            <a:rPr lang="en-US" sz="1600" i="1" dirty="0" smtClean="0"/>
                            <a:t>*</a:t>
                          </a:r>
                          <a14:m>
                            <m:oMath xmlns:m="http://schemas.openxmlformats.org/officeDocument/2006/math">
                              <m:r>
                                <a:rPr lang="en-US" sz="1600" b="0" i="1" dirty="0" smtClean="0">
                                  <a:latin typeface="Cambria Math" charset="0"/>
                                </a:rPr>
                                <m:t>𝐾</m:t>
                              </m:r>
                            </m:oMath>
                          </a14:m>
                          <a:r>
                            <a:rPr lang="en-US" sz="1600" i="1" dirty="0" smtClean="0"/>
                            <a:t> = 16</a:t>
                          </a:r>
                          <a:endParaRPr lang="en-US" sz="1600" i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600" dirty="0"/>
                        </a:p>
                      </a:txBody>
                      <a:tcPr/>
                    </a:tc>
                  </a:tr>
                  <a:tr h="415593">
                    <a:tc>
                      <a:txBody>
                        <a:bodyPr/>
                        <a:lstStyle/>
                        <a:p>
                          <a:r>
                            <a:rPr lang="en-US" sz="1600" dirty="0" smtClean="0"/>
                            <a:t>Total</a:t>
                          </a:r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600" b="0" i="1" smtClean="0">
                                  <a:latin typeface="Cambria Math" charset="0"/>
                                </a:rPr>
                                <m:t>𝑛</m:t>
                              </m:r>
                            </m:oMath>
                          </a14:m>
                          <a:r>
                            <a:rPr lang="en-US" sz="1600" i="1" dirty="0" smtClean="0"/>
                            <a:t> - 1 = 19</a:t>
                          </a:r>
                          <a:endParaRPr lang="en-US" sz="1600" i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600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>
          <p:graphicFrame>
            <p:nvGraphicFramePr>
              <p:cNvPr id="7" name="Table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48657661"/>
                  </p:ext>
                </p:extLst>
              </p:nvPr>
            </p:nvGraphicFramePr>
            <p:xfrm>
              <a:off x="60960" y="4071981"/>
              <a:ext cx="9067800" cy="225261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76400"/>
                    <a:gridCol w="1447800"/>
                    <a:gridCol w="1183005"/>
                    <a:gridCol w="1511300"/>
                    <a:gridCol w="2449943"/>
                    <a:gridCol w="799352"/>
                  </a:tblGrid>
                  <a:tr h="335280">
                    <a:tc>
                      <a:txBody>
                        <a:bodyPr/>
                        <a:lstStyle/>
                        <a:p>
                          <a:r>
                            <a:rPr lang="en-US" sz="1600" smtClean="0"/>
                            <a:t>Source</a:t>
                          </a:r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 smtClean="0"/>
                            <a:t>DF</a:t>
                          </a:r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 smtClean="0"/>
                            <a:t>SS</a:t>
                          </a:r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 smtClean="0"/>
                            <a:t>MS</a:t>
                          </a:r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 smtClean="0"/>
                            <a:t>F</a:t>
                          </a:r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 err="1" smtClean="0"/>
                            <a:t>Pr</a:t>
                          </a:r>
                          <a:r>
                            <a:rPr lang="en-US" sz="1600" dirty="0" smtClean="0"/>
                            <a:t> &gt; F</a:t>
                          </a:r>
                          <a:endParaRPr lang="en-US" sz="1600" dirty="0"/>
                        </a:p>
                      </a:txBody>
                      <a:tcPr/>
                    </a:tc>
                  </a:tr>
                  <a:tr h="335280">
                    <a:tc>
                      <a:txBody>
                        <a:bodyPr/>
                        <a:lstStyle/>
                        <a:p>
                          <a:r>
                            <a:rPr lang="en-US" sz="1600" dirty="0" smtClean="0"/>
                            <a:t>Fertilizer</a:t>
                          </a:r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16387" t="-103636" r="-411345" b="-4781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600" i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600" i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600" dirty="0"/>
                        </a:p>
                      </a:txBody>
                      <a:tcPr/>
                    </a:tc>
                  </a:tr>
                  <a:tr h="335280">
                    <a:tc>
                      <a:txBody>
                        <a:bodyPr/>
                        <a:lstStyle/>
                        <a:p>
                          <a:r>
                            <a:rPr lang="en-US" sz="1600" dirty="0" smtClean="0"/>
                            <a:t>Species</a:t>
                          </a:r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16387" t="-200000" r="-411345" b="-3696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600" dirty="0" smtClean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600" i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600" dirty="0"/>
                        </a:p>
                      </a:txBody>
                      <a:tcPr/>
                    </a:tc>
                  </a:tr>
                  <a:tr h="415593">
                    <a:tc>
                      <a:txBody>
                        <a:bodyPr/>
                        <a:lstStyle/>
                        <a:p>
                          <a:r>
                            <a:rPr lang="en-US" sz="1600" dirty="0" smtClean="0"/>
                            <a:t>Fertilizer*Species</a:t>
                          </a:r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16387" t="-247059" r="-411345" b="-2044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600" dirty="0"/>
                        </a:p>
                      </a:txBody>
                      <a:tcPr/>
                    </a:tc>
                  </a:tr>
                  <a:tr h="415593">
                    <a:tc>
                      <a:txBody>
                        <a:bodyPr/>
                        <a:lstStyle/>
                        <a:p>
                          <a:r>
                            <a:rPr lang="en-US" sz="1600" dirty="0" smtClean="0"/>
                            <a:t>Error</a:t>
                          </a:r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16387" t="-342029" r="-411345" b="-1014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600" dirty="0"/>
                        </a:p>
                      </a:txBody>
                      <a:tcPr/>
                    </a:tc>
                  </a:tr>
                  <a:tr h="415593">
                    <a:tc>
                      <a:txBody>
                        <a:bodyPr/>
                        <a:lstStyle/>
                        <a:p>
                          <a:r>
                            <a:rPr lang="en-US" sz="1600" dirty="0" smtClean="0"/>
                            <a:t>Total</a:t>
                          </a:r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16387" t="-448529" r="-411345" b="-29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600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p:sp>
        <p:nvSpPr>
          <p:cNvPr id="8" name="TextBox 7"/>
          <p:cNvSpPr txBox="1"/>
          <p:nvPr/>
        </p:nvSpPr>
        <p:spPr>
          <a:xfrm>
            <a:off x="6675120" y="1894318"/>
            <a:ext cx="20463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Note: we will return to Type I vs III </a:t>
            </a:r>
            <a:r>
              <a:rPr lang="en-US" smtClean="0"/>
              <a:t>SS shortly</a:t>
            </a:r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675120" y="2952834"/>
            <a:ext cx="24536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Here, no evidence for need of interaction term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16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Profile Plot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9117" y="2252870"/>
            <a:ext cx="5394883" cy="4022725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8007C-4A25-4B52-A9D8-0BFB32107287}" type="slidenum">
              <a:rPr lang="en-US" smtClean="0"/>
              <a:t>21</a:t>
            </a:fld>
            <a:endParaRPr lang="en-US"/>
          </a:p>
        </p:txBody>
      </p:sp>
      <p:pic>
        <p:nvPicPr>
          <p:cNvPr id="6" name="Content Placeholder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69" y="1981200"/>
            <a:ext cx="3657600" cy="82048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4769" y="3354154"/>
            <a:ext cx="39889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Reminder: The test for interaction formalizes the question: Are the profile plot lines parallel?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18021" y="4549154"/>
            <a:ext cx="3988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Let’s refit without that term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0255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Fitting the Additive Model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8007C-4A25-4B52-A9D8-0BFB32107287}" type="slidenum">
              <a:rPr lang="en-US" smtClean="0"/>
              <a:t>22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199" y="1773386"/>
            <a:ext cx="3329609" cy="453851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981200"/>
            <a:ext cx="3784600" cy="889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500" y="3114039"/>
            <a:ext cx="4572000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314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Fitting the Additive </a:t>
            </a:r>
            <a:r>
              <a:rPr lang="en-US" dirty="0" smtClean="0"/>
              <a:t>Model and Checking Assumptions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22959" y="1845734"/>
                <a:ext cx="3970159" cy="4437946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The additive model:</a:t>
                </a:r>
              </a:p>
              <a:p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</a:rPr>
                          <m:t>𝑌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</a:rPr>
                          <m:t>𝑖𝑗𝑘</m:t>
                        </m:r>
                      </m:sub>
                    </m:sSub>
                    <m:r>
                      <a:rPr lang="en-US" i="1" dirty="0">
                        <a:latin typeface="Cambria Math" charset="0"/>
                      </a:rPr>
                      <m:t>=</m:t>
                    </m:r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𝜇</m:t>
                    </m:r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</a:rPr>
                          <m:t>𝑗</m:t>
                        </m:r>
                      </m:sub>
                    </m:sSub>
                    <m:r>
                      <a:rPr lang="en-US" i="1" dirty="0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𝑘</m:t>
                        </m:r>
                      </m:sub>
                    </m:sSub>
                    <m:r>
                      <a:rPr lang="en-US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𝜀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</a:rPr>
                          <m:t>𝑖𝑗𝑘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 smtClean="0"/>
                  <a:t>This, as always, requires a look at the assumptions</a:t>
                </a: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22959" y="1845734"/>
                <a:ext cx="3970159" cy="4437946"/>
              </a:xfrm>
              <a:blipFill rotWithShape="0">
                <a:blip r:embed="rId2"/>
                <a:stretch>
                  <a:fillRect l="-1536" t="-1511" r="-38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8007C-4A25-4B52-A9D8-0BFB32107287}" type="slidenum">
              <a:rPr lang="en-US" smtClean="0"/>
              <a:t>23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4264" y="2026121"/>
            <a:ext cx="4043519" cy="79327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6470" y="3276600"/>
            <a:ext cx="4284870" cy="2892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987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Fitting the Additive Model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8007C-4A25-4B52-A9D8-0BFB32107287}" type="slidenum">
              <a:rPr lang="en-US" smtClean="0"/>
              <a:t>24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838" y="3068594"/>
            <a:ext cx="4051300" cy="7493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464" y="1863816"/>
            <a:ext cx="4332136" cy="84990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675120" y="2952834"/>
            <a:ext cx="24536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Here, there is evidence of a treatment effect for both Fertilizer and Manure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8397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Profile Plot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8007C-4A25-4B52-A9D8-0BFB32107287}" type="slidenum">
              <a:rPr lang="en-US" smtClean="0"/>
              <a:t>25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04769" y="3354154"/>
            <a:ext cx="39889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Important:</a:t>
            </a:r>
            <a:r>
              <a:rPr lang="en-US" dirty="0" smtClean="0"/>
              <a:t> The additive model fit will always have parallel lines, this provides no evidence against an interaction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399" y="2802635"/>
            <a:ext cx="4628873" cy="3486211"/>
          </a:xfr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2185" y="1910993"/>
            <a:ext cx="4051300" cy="7493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04769" y="4876800"/>
            <a:ext cx="352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What about estimating the effect?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2687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Estimating the Additive Model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60" y="1828800"/>
            <a:ext cx="4968240" cy="953394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8007C-4A25-4B52-A9D8-0BFB32107287}" type="slidenum">
              <a:rPr lang="en-US" smtClean="0"/>
              <a:t>26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8782" y="4789926"/>
            <a:ext cx="5012635" cy="1451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0" y="2876946"/>
            <a:ext cx="5257800" cy="149929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71061" y="3485322"/>
            <a:ext cx="336273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This produces least squares estimates or each level of each factor as well as a confidence interval for differences between the levels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0413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Estimating the Additive Model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60" y="2133600"/>
            <a:ext cx="4014309" cy="4022725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8007C-4A25-4B52-A9D8-0BFB32107287}" type="slidenum">
              <a:rPr lang="en-US" smtClean="0"/>
              <a:t>27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9656" y="2133599"/>
            <a:ext cx="4022725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775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if There Was an Interaction?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(note: I’m not indicating this analysis should be done in this case.  I’m just showing what </a:t>
            </a:r>
            <a:r>
              <a:rPr lang="en-US" dirty="0" err="1" smtClean="0"/>
              <a:t>lsmeans</a:t>
            </a:r>
            <a:r>
              <a:rPr lang="en-US" dirty="0" smtClean="0"/>
              <a:t> looks like with an interaction)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8007C-4A25-4B52-A9D8-0BFB3210728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60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With an Interaction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8007C-4A25-4B52-A9D8-0BFB32107287}" type="slidenum">
              <a:rPr lang="en-US" smtClean="0"/>
              <a:t>29</a:t>
            </a:fld>
            <a:endParaRPr 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60" y="1828800"/>
            <a:ext cx="7404100" cy="1181100"/>
          </a:xfrm>
        </p:spPr>
      </p:pic>
      <p:sp>
        <p:nvSpPr>
          <p:cNvPr id="8" name="TextBox 7"/>
          <p:cNvSpPr txBox="1"/>
          <p:nvPr/>
        </p:nvSpPr>
        <p:spPr>
          <a:xfrm>
            <a:off x="685800" y="3145764"/>
            <a:ext cx="4648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This will estimate/compare the levels but take into account </a:t>
            </a:r>
            <a:r>
              <a:rPr lang="en-US" smtClean="0"/>
              <a:t>the interaction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93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Experimental Design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22959" y="1845734"/>
                <a:ext cx="8168641" cy="4478866"/>
              </a:xfrm>
            </p:spPr>
            <p:txBody>
              <a:bodyPr>
                <a:noAutofit/>
              </a:bodyPr>
              <a:lstStyle/>
              <a:p>
                <a:pPr marL="0" lvl="0" inden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None/>
                  <a:defRPr/>
                </a:pPr>
                <a:r>
                  <a:rPr lang="en-US" dirty="0"/>
                  <a:t>Suppose we have two factors A and B</a:t>
                </a:r>
              </a:p>
              <a:p>
                <a:pPr marL="0" lvl="0" inden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None/>
                </a:pPr>
                <a:r>
                  <a:rPr lang="en-US" dirty="0"/>
                  <a:t>(Say, A is </a:t>
                </a:r>
                <a:r>
                  <a:rPr lang="en-US" dirty="0" smtClean="0"/>
                  <a:t>amount </a:t>
                </a:r>
                <a:r>
                  <a:rPr lang="en-US" dirty="0"/>
                  <a:t>of fertilizer (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𝐽</m:t>
                    </m:r>
                  </m:oMath>
                </a14:m>
                <a:r>
                  <a:rPr lang="en-US" dirty="0"/>
                  <a:t> = 2) and B is </a:t>
                </a:r>
                <a:r>
                  <a:rPr lang="en-US" dirty="0" smtClean="0"/>
                  <a:t>amount of manure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𝐾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/>
                  <a:t>= 2</a:t>
                </a:r>
                <a:r>
                  <a:rPr lang="en-US" dirty="0" smtClean="0"/>
                  <a:t>))</a:t>
                </a:r>
              </a:p>
              <a:p>
                <a:pPr marL="0" lvl="0" inden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None/>
                </a:pPr>
                <a:endParaRPr lang="en-US" dirty="0" smtClean="0"/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None/>
                </a:pPr>
                <a:r>
                  <a:rPr lang="en-US" dirty="0" smtClean="0"/>
                  <a:t>Due to the small number of levels of each factor, we will consider a crossed (factorial) design, where each level of A and B jointly occur</a:t>
                </a:r>
              </a:p>
              <a:p>
                <a:pPr marL="0" lvl="0" inden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None/>
                </a:pPr>
                <a:endParaRPr lang="en-US" dirty="0" smtClean="0"/>
              </a:p>
              <a:p>
                <a:pPr marL="0" lvl="0" inden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None/>
                </a:pPr>
                <a:r>
                  <a:rPr lang="en-US" dirty="0" smtClean="0"/>
                  <a:t>We will measure the total plant matter yield of each plant</a:t>
                </a:r>
                <a:endParaRPr lang="en-US" dirty="0"/>
              </a:p>
              <a:p>
                <a:pPr marL="0" lvl="0" inden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None/>
                </a:pPr>
                <a:endParaRPr lang="en-US" dirty="0" smtClean="0"/>
              </a:p>
              <a:p>
                <a:pPr marL="0" lvl="0" inden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None/>
                </a:pPr>
                <a:r>
                  <a:rPr lang="en-US" dirty="0" smtClean="0"/>
                  <a:t>Here, the experimental unit will be an individual plant receiving the treatments</a:t>
                </a:r>
              </a:p>
              <a:p>
                <a:pPr marL="0" lvl="0" inden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None/>
                </a:pPr>
                <a:endParaRPr lang="en-US" dirty="0" smtClean="0"/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None/>
                </a:pPr>
                <a:r>
                  <a:rPr lang="en-US" dirty="0"/>
                  <a:t>After talking with the scientist, we decide that she believes an interaction between </a:t>
                </a:r>
                <a:r>
                  <a:rPr lang="en-US" dirty="0" smtClean="0"/>
                  <a:t>A </a:t>
                </a:r>
                <a:r>
                  <a:rPr lang="en-US" dirty="0"/>
                  <a:t>and B is likely.  </a:t>
                </a:r>
              </a:p>
              <a:p>
                <a:pPr marL="0" lvl="0" inden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None/>
                </a:pPr>
                <a:endParaRPr lang="en-US" dirty="0" smtClean="0"/>
              </a:p>
              <a:p>
                <a:pPr marL="0" lvl="0" inden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None/>
                </a:pPr>
                <a:r>
                  <a:rPr lang="en-US" dirty="0" smtClean="0"/>
                  <a:t>The scientist thinks 5 replications should be enough</a:t>
                </a:r>
              </a:p>
              <a:p>
                <a:pPr marL="0" lvl="0" inden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None/>
                </a:pPr>
                <a:endParaRPr lang="en-US" dirty="0" smtClean="0"/>
              </a:p>
              <a:p>
                <a:pPr marL="0" lvl="0" inden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None/>
                </a:pPr>
                <a:endParaRPr lang="en-US" dirty="0"/>
              </a:p>
              <a:p>
                <a:pPr marL="0" lvl="0" inden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22959" y="1845734"/>
                <a:ext cx="8168641" cy="4478866"/>
              </a:xfrm>
              <a:blipFill rotWithShape="0">
                <a:blip r:embed="rId2"/>
                <a:stretch>
                  <a:fillRect l="-1866" t="-816" r="-17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8007C-4A25-4B52-A9D8-0BFB3210728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361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With an Interaction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3142560"/>
            <a:ext cx="3467100" cy="13589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8007C-4A25-4B52-A9D8-0BFB32107287}" type="slidenum">
              <a:rPr lang="en-US" smtClean="0"/>
              <a:t>30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7550" y="2987309"/>
            <a:ext cx="2933700" cy="20193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4800" y="5016500"/>
            <a:ext cx="3759200" cy="1308100"/>
          </a:xfrm>
          <a:prstGeom prst="rect">
            <a:avLst/>
          </a:prstGeom>
        </p:spPr>
      </p:pic>
      <p:pic>
        <p:nvPicPr>
          <p:cNvPr id="8" name="Content Placeholder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60" y="1828800"/>
            <a:ext cx="7404100" cy="118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035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With an Interaction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456" y="2667000"/>
            <a:ext cx="3844810" cy="2897188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8007C-4A25-4B52-A9D8-0BFB32107287}" type="slidenum">
              <a:rPr lang="en-US" smtClean="0"/>
              <a:t>31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2435881"/>
            <a:ext cx="3632200" cy="363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683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Power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59" y="1845734"/>
            <a:ext cx="8016241" cy="4023360"/>
          </a:xfrm>
        </p:spPr>
        <p:txBody>
          <a:bodyPr/>
          <a:lstStyle/>
          <a:p>
            <a:r>
              <a:rPr lang="en-US" dirty="0" smtClean="0"/>
              <a:t>The next step should always be a power analysis</a:t>
            </a:r>
          </a:p>
          <a:p>
            <a:r>
              <a:rPr lang="en-US" dirty="0" smtClean="0"/>
              <a:t>Hopefully it will determine the set-up of the experiment</a:t>
            </a:r>
          </a:p>
          <a:p>
            <a:r>
              <a:rPr lang="en-US" dirty="0" smtClean="0"/>
              <a:t>But at least it will provide added information if there is no estimated effect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8007C-4A25-4B52-A9D8-0BFB32107287}" type="slidenum">
              <a:rPr lang="en-US" smtClean="0"/>
              <a:t>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3048000"/>
            <a:ext cx="4026820" cy="324629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400" y="3080422"/>
            <a:ext cx="2859314" cy="3213869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4401243" y="3149116"/>
            <a:ext cx="2075758" cy="2828351"/>
          </a:xfrm>
          <a:prstGeom prst="rect">
            <a:avLst/>
          </a:prstGeom>
        </p:spPr>
        <p:txBody>
          <a:bodyPr vert="horz" lIns="0" tIns="45720" rIns="0" bIns="45720" rtlCol="0">
            <a:normAutofit lnSpcReduction="1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We need to elicit:</a:t>
            </a:r>
          </a:p>
          <a:p>
            <a:pPr>
              <a:buFont typeface="Arial" charset="0"/>
              <a:buChar char="•"/>
            </a:pPr>
            <a:r>
              <a:rPr lang="en-US" dirty="0" smtClean="0"/>
              <a:t> Effect sizes we wish to detect</a:t>
            </a:r>
          </a:p>
          <a:p>
            <a:pPr>
              <a:buFont typeface="Arial" charset="0"/>
              <a:buChar char="•"/>
            </a:pPr>
            <a:r>
              <a:rPr lang="en-US" dirty="0"/>
              <a:t> The considered </a:t>
            </a:r>
            <a:r>
              <a:rPr lang="en-US" dirty="0" smtClean="0"/>
              <a:t>model</a:t>
            </a:r>
          </a:p>
          <a:p>
            <a:pPr>
              <a:buFont typeface="Arial" charset="0"/>
              <a:buChar char="•"/>
            </a:pPr>
            <a:r>
              <a:rPr lang="en-US" dirty="0"/>
              <a:t> </a:t>
            </a:r>
            <a:r>
              <a:rPr lang="en-US" dirty="0" smtClean="0"/>
              <a:t>The expected variability of the experiment</a:t>
            </a:r>
          </a:p>
          <a:p>
            <a:endParaRPr lang="en-US" dirty="0"/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2438400" y="5334000"/>
            <a:ext cx="1962843" cy="304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3198842" y="4518745"/>
            <a:ext cx="1202401" cy="6285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2209800" y="3876746"/>
            <a:ext cx="219144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242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Power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59" y="1845734"/>
            <a:ext cx="8016241" cy="4023360"/>
          </a:xfrm>
        </p:spPr>
        <p:txBody>
          <a:bodyPr/>
          <a:lstStyle/>
          <a:p>
            <a:r>
              <a:rPr lang="en-US" dirty="0" smtClean="0"/>
              <a:t>What about this scenario (hint: sketch the profile plot):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8007C-4A25-4B52-A9D8-0BFB32107287}" type="slidenum">
              <a:rPr lang="en-US" smtClean="0"/>
              <a:t>5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53" y="2225697"/>
            <a:ext cx="5133447" cy="408188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570340"/>
            <a:ext cx="3048000" cy="359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513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8657" y="2356213"/>
            <a:ext cx="3015343" cy="3962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Experiment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After discussing the results of the power analysis, we agree that 5 replications and a crossed design is appropriate</a:t>
            </a:r>
            <a:r>
              <a:rPr lang="is-IS" dirty="0" smtClean="0"/>
              <a:t>…. </a:t>
            </a:r>
          </a:p>
          <a:p>
            <a:r>
              <a:rPr lang="is-IS" dirty="0" smtClean="0"/>
              <a:t>For the next few weeks, the experiment is conducted..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8007C-4A25-4B52-A9D8-0BFB32107287}" type="slidenum">
              <a:rPr lang="en-US" smtClean="0"/>
              <a:t>6</a:t>
            </a:fld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776106" y="3633682"/>
            <a:ext cx="1066799" cy="540166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Scientists</a:t>
            </a:r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220754" y="4211222"/>
            <a:ext cx="1683656" cy="540166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Statisticians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3276600"/>
            <a:ext cx="4038600" cy="3028950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>
            <a:off x="5904410" y="3857414"/>
            <a:ext cx="472441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2533650" y="4337413"/>
            <a:ext cx="1687104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7273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After discussing the results of the power analysis, we agree that 5 replications and a crossed design is appropriate</a:t>
            </a:r>
            <a:r>
              <a:rPr lang="is-IS" dirty="0"/>
              <a:t>…. </a:t>
            </a:r>
          </a:p>
          <a:p>
            <a:r>
              <a:rPr lang="is-IS" dirty="0"/>
              <a:t>For the next few weeks, the experiment is conducted..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8007C-4A25-4B52-A9D8-0BFB32107287}" type="slidenum">
              <a:rPr lang="en-US" smtClean="0"/>
              <a:t>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1" y="2312262"/>
            <a:ext cx="2514600" cy="39742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0230" y="3352800"/>
            <a:ext cx="3771900" cy="215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059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Detour: Notation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8007C-4A25-4B52-A9D8-0BFB3210728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884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Notation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8007C-4A25-4B52-A9D8-0BFB32107287}" type="slidenum">
              <a:rPr lang="en-US" smtClean="0"/>
              <a:t>9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22959" y="1845734"/>
                <a:ext cx="8321041" cy="4478866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 smtClean="0"/>
                  <a:t>There are two factors: </a:t>
                </a:r>
                <a:r>
                  <a:rPr lang="en-US" dirty="0" smtClean="0"/>
                  <a:t>A and </a:t>
                </a:r>
                <a:r>
                  <a:rPr lang="en-US" dirty="0" smtClean="0"/>
                  <a:t>B with two levels each</a:t>
                </a:r>
                <a:r>
                  <a:rPr lang="en-US" dirty="0"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𝐽</m:t>
                    </m:r>
                    <m:r>
                      <a:rPr lang="en-US" b="0" i="0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𝐾</m:t>
                    </m:r>
                    <m:r>
                      <a:rPr lang="en-US" b="0" i="0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=2</m:t>
                    </m:r>
                  </m:oMath>
                </a14:m>
                <a:endParaRPr lang="en-US" dirty="0"/>
              </a:p>
              <a:p>
                <a:r>
                  <a:rPr lang="en-US" dirty="0" smtClean="0"/>
                  <a:t>We can equivalently express the interaction model in three major ways</a:t>
                </a:r>
              </a:p>
              <a:p>
                <a:r>
                  <a:rPr lang="en-US" dirty="0" smtClean="0"/>
                  <a:t>They’re all representing the same model: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𝜇</m:t>
                    </m:r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{</m:t>
                    </m:r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𝑌</m:t>
                    </m:r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|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/>
                  <a:t>A, B} = </a:t>
                </a:r>
                <a:r>
                  <a:rPr lang="en-US" dirty="0"/>
                  <a:t> </a:t>
                </a:r>
                <a:r>
                  <a:rPr lang="en-US" dirty="0"/>
                  <a:t>A + B + A*B</a:t>
                </a:r>
              </a:p>
              <a:p>
                <a:pPr>
                  <a:buFont typeface="Arial" charset="0"/>
                  <a:buChar char="•"/>
                </a:pPr>
                <a:r>
                  <a:rPr lang="en-US" dirty="0" smtClean="0"/>
                  <a:t> “ANOVA representation”</a:t>
                </a:r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</a:rPr>
                          <m:t>𝑌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</a:rPr>
                          <m:t>𝑖𝑗</m:t>
                        </m:r>
                        <m:r>
                          <a:rPr lang="en-US" b="0" i="1" dirty="0" smtClean="0">
                            <a:latin typeface="Cambria Math" charset="0"/>
                          </a:rPr>
                          <m:t>𝑘</m:t>
                        </m:r>
                      </m:sub>
                    </m:sSub>
                    <m:r>
                      <a:rPr lang="en-US" i="1" dirty="0">
                        <a:latin typeface="Cambria Math" charset="0"/>
                      </a:rPr>
                      <m:t>=</m:t>
                    </m:r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𝜇</m:t>
                    </m:r>
                    <m:r>
                      <a:rPr lang="en-US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</a:rPr>
                          <m:t>𝑗</m:t>
                        </m:r>
                      </m:sub>
                    </m:sSub>
                    <m:r>
                      <a:rPr lang="en-US" i="1" dirty="0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e>
                      <m:sub>
                        <m:r>
                          <a:rPr lang="en-US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𝑘</m:t>
                        </m:r>
                      </m:sub>
                    </m:sSub>
                    <m:r>
                      <a:rPr lang="en-US" b="0" i="1" dirty="0" smtClean="0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e>
                      <m:sub>
                        <m:r>
                          <a:rPr lang="en-US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𝑗𝑘</m:t>
                        </m:r>
                      </m:sub>
                    </m:sSub>
                    <m:r>
                      <a:rPr lang="en-US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𝜀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</a:rPr>
                          <m:t>𝑖𝑗</m:t>
                        </m:r>
                        <m:r>
                          <a:rPr lang="en-US" b="0" i="1" dirty="0" smtClean="0">
                            <a:latin typeface="Cambria Math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b="0" i="1" dirty="0" smtClean="0">
                  <a:latin typeface="Cambria Math" charset="0"/>
                </a:endParaRPr>
              </a:p>
              <a:p>
                <a:pPr>
                  <a:buFont typeface="Arial" charset="0"/>
                  <a:buChar char="•"/>
                </a:pPr>
                <a:r>
                  <a:rPr lang="en-US" dirty="0" smtClean="0"/>
                  <a:t> “Effects representation”</a:t>
                </a:r>
                <a:endParaRPr lang="en-US" dirty="0" smtClean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</a:rPr>
                          <m:t>𝑌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</a:rPr>
                          <m:t>𝑖𝑗𝑘</m:t>
                        </m:r>
                      </m:sub>
                    </m:sSub>
                    <m:r>
                      <a:rPr lang="en-US" i="1" dirty="0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</a:rPr>
                          <m:t>𝑗</m:t>
                        </m:r>
                      </m:sub>
                    </m:sSub>
                    <m:r>
                      <a:rPr lang="en-US" i="1" dirty="0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𝑘</m:t>
                        </m:r>
                      </m:sub>
                    </m:sSub>
                    <m:r>
                      <a:rPr lang="en-US" i="1" dirty="0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𝜀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</a:rPr>
                          <m:t>𝑖𝑗𝑘</m:t>
                        </m:r>
                      </m:sub>
                    </m:sSub>
                  </m:oMath>
                </a14:m>
                <a:endParaRPr lang="en-US" dirty="0" smtClean="0"/>
              </a:p>
              <a:p>
                <a:pPr>
                  <a:buFont typeface="Arial" charset="0"/>
                  <a:buChar char="•"/>
                </a:pPr>
                <a:r>
                  <a:rPr lang="en-US" dirty="0" smtClean="0"/>
                  <a:t> “Regression representation”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</a:rPr>
                          <m:t>𝑌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i="1" dirty="0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sub>
                    </m:sSub>
                    <m:r>
                      <a:rPr lang="en-US" i="1" dirty="0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  <m:r>
                      <a:rPr lang="en-US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𝐹𝑒𝑟𝑡</m:t>
                    </m:r>
                    <m:r>
                      <a:rPr lang="en-US" i="1" dirty="0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b>
                    </m:sSub>
                    <m:r>
                      <a:rPr lang="en-US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𝑀𝑎𝑛𝑢𝑟𝑒</m:t>
                    </m:r>
                    <m:r>
                      <a:rPr lang="en-US" i="1" dirty="0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3</m:t>
                        </m:r>
                      </m:sub>
                    </m:sSub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𝐹𝑒𝑟𝑡</m:t>
                    </m:r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∗</m:t>
                    </m:r>
                    <m:r>
                      <a:rPr lang="en-US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𝑀𝑎𝑛𝑢𝑟𝑒</m:t>
                    </m:r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𝜀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 smtClean="0"/>
              </a:p>
              <a:p>
                <a:r>
                  <a:rPr lang="en-US" dirty="0" smtClean="0"/>
                  <a:t>Let’s explore these representations as they affect the code and design matrix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𝕏</m:t>
                    </m:r>
                  </m:oMath>
                </a14:m>
                <a:endParaRPr lang="en-US" dirty="0"/>
              </a:p>
              <a:p>
                <a:endParaRPr lang="en-US" dirty="0" smtClean="0"/>
              </a:p>
            </p:txBody>
          </p:sp>
        </mc:Choice>
        <mc:Fallback>
          <p:sp>
            <p:nvSpPr>
              <p:cNvPr id="5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22959" y="1845734"/>
                <a:ext cx="8321041" cy="4478866"/>
              </a:xfrm>
              <a:blipFill rotWithShape="0">
                <a:blip r:embed="rId2"/>
                <a:stretch>
                  <a:fillRect l="-1758" t="-2041" r="-1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5334000" y="3581400"/>
                <a:ext cx="3559629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Important: these are all linear models of the form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𝕐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𝕏</m:t>
                    </m:r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𝛽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𝜀</m:t>
                    </m:r>
                  </m:oMath>
                </a14:m>
                <a:endParaRPr lang="en-US" b="0" dirty="0" smtClean="0">
                  <a:ea typeface="Cambria Math" charset="0"/>
                  <a:cs typeface="Cambria Math" charset="0"/>
                </a:endParaRPr>
              </a:p>
              <a:p>
                <a:endParaRPr lang="en-US" dirty="0" smtClean="0"/>
              </a:p>
              <a:p>
                <a:r>
                  <a:rPr lang="en-US" dirty="0" smtClean="0"/>
                  <a:t>All three models impose additional constraints for estimation</a:t>
                </a:r>
                <a:endParaRPr lang="en-US" dirty="0"/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0" y="3581400"/>
                <a:ext cx="3559629" cy="1477328"/>
              </a:xfrm>
              <a:prstGeom prst="rect">
                <a:avLst/>
              </a:prstGeom>
              <a:blipFill rotWithShape="0">
                <a:blip r:embed="rId3"/>
                <a:stretch>
                  <a:fillRect l="-1370" t="-2479" b="-53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75233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theme/theme1.xml><?xml version="1.0" encoding="utf-8"?>
<a:theme xmlns:a="http://schemas.openxmlformats.org/drawingml/2006/main" name="_5371darrenPPtheme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_5371darrenPPtheme" id="{45A9DFA8-B107-0749-9BF8-E2D2F4912A4A}" vid="{5A4F3BCF-9C42-8B47-B324-B92314DCDF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_5371darrenPPtheme</Template>
  <TotalTime>16140</TotalTime>
  <Words>868</Words>
  <Application>Microsoft Macintosh PowerPoint</Application>
  <PresentationFormat>On-screen Show (4:3)</PresentationFormat>
  <Paragraphs>217</Paragraphs>
  <Slides>31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6" baseType="lpstr">
      <vt:lpstr>Calibri Light</vt:lpstr>
      <vt:lpstr>Cambria Math</vt:lpstr>
      <vt:lpstr>Arial</vt:lpstr>
      <vt:lpstr>Calibri</vt:lpstr>
      <vt:lpstr>_5371darrenPPtheme</vt:lpstr>
      <vt:lpstr>Multi-way ANOVA</vt:lpstr>
      <vt:lpstr>Example: Crop Yields</vt:lpstr>
      <vt:lpstr>The Experimental Design</vt:lpstr>
      <vt:lpstr>Power Analysis</vt:lpstr>
      <vt:lpstr>Power Analysis</vt:lpstr>
      <vt:lpstr>The Experiment</vt:lpstr>
      <vt:lpstr>The Data</vt:lpstr>
      <vt:lpstr>Detour: Notation</vt:lpstr>
      <vt:lpstr>The Notation</vt:lpstr>
      <vt:lpstr>ANOVA representation</vt:lpstr>
      <vt:lpstr>ANOVA representation</vt:lpstr>
      <vt:lpstr>ANOVA representation</vt:lpstr>
      <vt:lpstr>Effects representation</vt:lpstr>
      <vt:lpstr>Effects representation</vt:lpstr>
      <vt:lpstr>Regression representation</vt:lpstr>
      <vt:lpstr>Regression representation</vt:lpstr>
      <vt:lpstr>Back to Crop Yield</vt:lpstr>
      <vt:lpstr>Fitting the Model and Checking Assumptions</vt:lpstr>
      <vt:lpstr>Testing for the Interaction</vt:lpstr>
      <vt:lpstr>Testing for the Interaction</vt:lpstr>
      <vt:lpstr>Profile Plot</vt:lpstr>
      <vt:lpstr>Fitting the Additive Model</vt:lpstr>
      <vt:lpstr>Fitting the Additive Model and Checking Assumptions</vt:lpstr>
      <vt:lpstr>Fitting the Additive Model</vt:lpstr>
      <vt:lpstr>Profile Plot</vt:lpstr>
      <vt:lpstr>Estimating the Additive Model</vt:lpstr>
      <vt:lpstr>Estimating the Additive Model</vt:lpstr>
      <vt:lpstr>What if There Was an Interaction?</vt:lpstr>
      <vt:lpstr>With an Interaction</vt:lpstr>
      <vt:lpstr>With an Interaction</vt:lpstr>
      <vt:lpstr>With an Interaction</vt:lpstr>
    </vt:vector>
  </TitlesOfParts>
  <LinksUpToDate>false</LinksUpToDate>
  <SharedDoc>false</SharedDoc>
  <HyperlinksChanged>false</HyperlinksChanged>
  <AppVersion>15.0025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Multiple Regression II</dc:title>
  <dc:creator>Bivin Sadler</dc:creator>
  <cp:lastModifiedBy>Homrighausen, Darren</cp:lastModifiedBy>
  <cp:revision>400</cp:revision>
  <cp:lastPrinted>2018-02-20T04:58:41Z</cp:lastPrinted>
  <dcterms:created xsi:type="dcterms:W3CDTF">2015-01-29T08:52:07Z</dcterms:created>
  <dcterms:modified xsi:type="dcterms:W3CDTF">2018-02-20T14:59:18Z</dcterms:modified>
</cp:coreProperties>
</file>